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8288000" cy="10287000"/>
  <p:notesSz cx="6858000" cy="9144000"/>
  <p:embeddedFontLst>
    <p:embeddedFont>
      <p:font typeface="Abril Fatface" panose="020B0604020202020204" charset="-94"/>
      <p:regular r:id="rId40"/>
    </p:embeddedFont>
    <p:embeddedFont>
      <p:font typeface="Arimo" panose="020B0604020202020204" charset="0"/>
      <p:regular r:id="rId41"/>
    </p:embeddedFont>
    <p:embeddedFont>
      <p:font typeface="Arimo Bold" panose="020B0604020202020204" charset="0"/>
      <p:regular r:id="rId42"/>
    </p:embeddedFont>
    <p:embeddedFont>
      <p:font typeface="Caladea" panose="020B0604020202020204" charset="-94"/>
      <p:regular r:id="rId43"/>
    </p:embeddedFont>
    <p:embeddedFont>
      <p:font typeface="Calibri" panose="020F0502020204030204" pitchFamily="34" charset="0"/>
      <p:regular r:id="rId44"/>
      <p:bold r:id="rId45"/>
      <p:italic r:id="rId46"/>
      <p:boldItalic r:id="rId47"/>
    </p:embeddedFont>
    <p:embeddedFont>
      <p:font typeface="DejaVu Serif" panose="020B0604020202020204" charset="0"/>
      <p:regular r:id="rId48"/>
    </p:embeddedFont>
    <p:embeddedFont>
      <p:font typeface="DejaVu Serif Bold" panose="020B0604020202020204" charset="0"/>
      <p:regular r:id="rId49"/>
    </p:embeddedFont>
    <p:embeddedFont>
      <p:font typeface="Open Sans" panose="020B0606030504020204" pitchFamily="34" charset="0"/>
      <p:regular r:id="rId50"/>
    </p:embeddedFont>
    <p:embeddedFont>
      <p:font typeface="Open Sans Bold" panose="020B0806030504020204" charset="0"/>
      <p:regular r:id="rId51"/>
    </p:embeddedFont>
    <p:embeddedFont>
      <p:font typeface="Open Sans Extra Bold" panose="020B0604020202020204" charset="0"/>
      <p:regular r:id="rId52"/>
    </p:embeddedFont>
    <p:embeddedFont>
      <p:font typeface="Open Sans Light" panose="020B0306030504020204" pitchFamily="34"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784305" y="764847"/>
            <a:ext cx="17499179" cy="8604907"/>
          </a:xfrm>
          <a:prstGeom prst="rect">
            <a:avLst/>
          </a:prstGeom>
        </p:spPr>
        <p:txBody>
          <a:bodyPr lIns="0" tIns="0" rIns="0" bIns="0" rtlCol="0" anchor="t">
            <a:spAutoFit/>
          </a:bodyPr>
          <a:lstStyle/>
          <a:p>
            <a:pPr algn="ctr">
              <a:lnSpc>
                <a:spcPts val="10076"/>
              </a:lnSpc>
            </a:pPr>
            <a:endParaRPr/>
          </a:p>
          <a:p>
            <a:pPr algn="ctr">
              <a:lnSpc>
                <a:spcPts val="7748"/>
              </a:lnSpc>
            </a:pPr>
            <a:endParaRPr/>
          </a:p>
          <a:p>
            <a:pPr algn="ctr">
              <a:lnSpc>
                <a:spcPts val="10076"/>
              </a:lnSpc>
            </a:pPr>
            <a:r>
              <a:rPr lang="en-US" sz="7197">
                <a:solidFill>
                  <a:srgbClr val="000000"/>
                </a:solidFill>
                <a:latin typeface="Caladea"/>
              </a:rPr>
              <a:t>2020-2021 EĞİTİM ÖĞRETİM YILI HUN ORTAOKULU ERASMUS+ KA101 PERSONEL HAREKETLİLİĞİ ÖNCESİ ÜLKE ,EĞİTİM YAPISI VE KÜLTÜR TANITIMI SEMİNERİ.</a:t>
            </a:r>
          </a:p>
          <a:p>
            <a:pPr algn="ctr">
              <a:lnSpc>
                <a:spcPts val="10076"/>
              </a:lnSpc>
            </a:pPr>
            <a:endParaRPr lang="en-US" sz="7197">
              <a:solidFill>
                <a:srgbClr val="000000"/>
              </a:solidFill>
              <a:latin typeface="Caladea"/>
            </a:endParaRPr>
          </a:p>
        </p:txBody>
      </p:sp>
      <p:pic>
        <p:nvPicPr>
          <p:cNvPr id="3" name="Picture 3"/>
          <p:cNvPicPr>
            <a:picLocks noChangeAspect="1"/>
          </p:cNvPicPr>
          <p:nvPr/>
        </p:nvPicPr>
        <p:blipFill>
          <a:blip r:embed="rId2"/>
          <a:srcRect/>
          <a:stretch>
            <a:fillRect/>
          </a:stretch>
        </p:blipFill>
        <p:spPr>
          <a:xfrm>
            <a:off x="2935713" y="917247"/>
            <a:ext cx="3277314" cy="1799898"/>
          </a:xfrm>
          <a:prstGeom prst="rect">
            <a:avLst/>
          </a:prstGeom>
        </p:spPr>
      </p:pic>
      <p:pic>
        <p:nvPicPr>
          <p:cNvPr id="4" name="Picture 4"/>
          <p:cNvPicPr>
            <a:picLocks noChangeAspect="1"/>
          </p:cNvPicPr>
          <p:nvPr/>
        </p:nvPicPr>
        <p:blipFill>
          <a:blip r:embed="rId3"/>
          <a:srcRect/>
          <a:stretch>
            <a:fillRect/>
          </a:stretch>
        </p:blipFill>
        <p:spPr>
          <a:xfrm>
            <a:off x="6422971" y="946149"/>
            <a:ext cx="3320867" cy="1742094"/>
          </a:xfrm>
          <a:prstGeom prst="rect">
            <a:avLst/>
          </a:prstGeom>
        </p:spPr>
      </p:pic>
      <p:pic>
        <p:nvPicPr>
          <p:cNvPr id="5" name="Picture 5"/>
          <p:cNvPicPr>
            <a:picLocks noChangeAspect="1"/>
          </p:cNvPicPr>
          <p:nvPr/>
        </p:nvPicPr>
        <p:blipFill>
          <a:blip r:embed="rId4"/>
          <a:srcRect/>
          <a:stretch>
            <a:fillRect/>
          </a:stretch>
        </p:blipFill>
        <p:spPr>
          <a:xfrm>
            <a:off x="10151562" y="1028700"/>
            <a:ext cx="2967598" cy="1647017"/>
          </a:xfrm>
          <a:prstGeom prst="rect">
            <a:avLst/>
          </a:prstGeom>
        </p:spPr>
      </p:pic>
      <p:pic>
        <p:nvPicPr>
          <p:cNvPr id="6" name="Picture 6"/>
          <p:cNvPicPr>
            <a:picLocks noChangeAspect="1"/>
          </p:cNvPicPr>
          <p:nvPr/>
        </p:nvPicPr>
        <p:blipFill>
          <a:blip r:embed="rId5"/>
          <a:srcRect t="1716" b="1716"/>
          <a:stretch>
            <a:fillRect/>
          </a:stretch>
        </p:blipFill>
        <p:spPr>
          <a:xfrm>
            <a:off x="13119159" y="732479"/>
            <a:ext cx="3493917" cy="223945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735991" y="271474"/>
            <a:ext cx="16816019" cy="9913620"/>
          </a:xfrm>
          <a:prstGeom prst="rect">
            <a:avLst/>
          </a:prstGeom>
        </p:spPr>
        <p:txBody>
          <a:bodyPr lIns="0" tIns="0" rIns="0" bIns="0" rtlCol="0" anchor="t">
            <a:spAutoFit/>
          </a:bodyPr>
          <a:lstStyle/>
          <a:p>
            <a:pPr algn="just">
              <a:lnSpc>
                <a:spcPts val="5880"/>
              </a:lnSpc>
            </a:pPr>
            <a:r>
              <a:rPr lang="en-US" sz="4200">
                <a:solidFill>
                  <a:srgbClr val="000000"/>
                </a:solidFill>
                <a:latin typeface="Open Sans"/>
              </a:rPr>
              <a:t>İLKÖĞRETİM</a:t>
            </a:r>
          </a:p>
          <a:p>
            <a:pPr algn="just">
              <a:lnSpc>
                <a:spcPts val="5600"/>
              </a:lnSpc>
            </a:pPr>
            <a:r>
              <a:rPr lang="en-US" sz="4000">
                <a:solidFill>
                  <a:srgbClr val="000000"/>
                </a:solidFill>
                <a:latin typeface="Arimo"/>
              </a:rPr>
              <a:t>İspanya'</a:t>
            </a:r>
            <a:r>
              <a:rPr lang="en-US" sz="4000">
                <a:solidFill>
                  <a:srgbClr val="000000"/>
                </a:solidFill>
                <a:latin typeface="Open Sans"/>
              </a:rPr>
              <a:t>da ilköğretimin amacı, tüm çocuklara genel kültür, okuma, yazma, sözlü ifade yeteneği, aritmetik bilgisi ve bağımsız olma duygusu kazanma fırsatını vermektir (MESS, 1999). İlkokulların eğitim programları coğrafî bölgelerin özelliklerine uyarlanabilecek esnekliğe de yer verilerek Eğitim ve Bilim Bakanlığı tarafından hazırlanır.Okutulması gereken ortak dersler İspanyol Dili ve Edebiyatı, Matematik, Doğal Çevre, Toplumsal ve Kültürel Yaşam Bilgileri, Sanat Eğitimi, Beden Eğitimi ve Din Bilgisidir. Din Bilgisi dersine katılım isteğe bağlıdır.Okullar bu programa ve ders gruplarına bağlı kalarak ders isimlerini belirleyebilir ve çevresel özeliklere göre programa bazı dersleri ekleyebilirler.İlköğretim üçüncü sınıftan itibaren öğrenciler yabancı dil dersi görmeye başlarlar</a:t>
            </a:r>
          </a:p>
          <a:p>
            <a:pPr algn="just">
              <a:lnSpc>
                <a:spcPts val="5880"/>
              </a:lnSpc>
            </a:pPr>
            <a:endParaRPr lang="en-US" sz="4000">
              <a:solidFill>
                <a:srgbClr val="000000"/>
              </a:solidFill>
              <a:latin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800100" y="617938"/>
            <a:ext cx="17233075" cy="9627870"/>
          </a:xfrm>
          <a:prstGeom prst="rect">
            <a:avLst/>
          </a:prstGeom>
        </p:spPr>
        <p:txBody>
          <a:bodyPr lIns="0" tIns="0" rIns="0" bIns="0" rtlCol="0" anchor="t">
            <a:spAutoFit/>
          </a:bodyPr>
          <a:lstStyle/>
          <a:p>
            <a:pPr>
              <a:lnSpc>
                <a:spcPts val="5880"/>
              </a:lnSpc>
            </a:pPr>
            <a:r>
              <a:rPr lang="en-US" sz="4200">
                <a:solidFill>
                  <a:srgbClr val="000000"/>
                </a:solidFill>
                <a:latin typeface="Open Sans Extra Bold"/>
              </a:rPr>
              <a:t>GENEL ORTA ÖĞRETİM</a:t>
            </a:r>
          </a:p>
          <a:p>
            <a:pPr>
              <a:lnSpc>
                <a:spcPts val="5880"/>
              </a:lnSpc>
            </a:pPr>
            <a:r>
              <a:rPr lang="en-US" sz="4200">
                <a:solidFill>
                  <a:srgbClr val="000000"/>
                </a:solidFill>
                <a:latin typeface="Open Sans Extra Bold"/>
              </a:rPr>
              <a:t>Genel orta öğretim, Bachillerato denen ve 16-18 yaş aralığındaki öğrencilerin devam ettikleri</a:t>
            </a:r>
          </a:p>
          <a:p>
            <a:pPr>
              <a:lnSpc>
                <a:spcPts val="5880"/>
              </a:lnSpc>
            </a:pPr>
            <a:r>
              <a:rPr lang="en-US" sz="4200">
                <a:solidFill>
                  <a:srgbClr val="000000"/>
                </a:solidFill>
                <a:latin typeface="Open Sans Extra Bold"/>
              </a:rPr>
              <a:t>2 yıllık dönemden oluşur. Bu eğitimi almak isteyenlerin ilköğretim II. Kademe sertifikasına</a:t>
            </a:r>
          </a:p>
          <a:p>
            <a:pPr>
              <a:lnSpc>
                <a:spcPts val="5880"/>
              </a:lnSpc>
            </a:pPr>
            <a:r>
              <a:rPr lang="en-US" sz="4200">
                <a:solidFill>
                  <a:srgbClr val="000000"/>
                </a:solidFill>
                <a:latin typeface="Open Sans Extra Bold"/>
              </a:rPr>
              <a:t>(graduado en educacion secundaria certificate ) veya orta düzey mesleki eğitim aldıklarını</a:t>
            </a:r>
          </a:p>
          <a:p>
            <a:pPr>
              <a:lnSpc>
                <a:spcPts val="5880"/>
              </a:lnSpc>
            </a:pPr>
            <a:r>
              <a:rPr lang="en-US" sz="4200">
                <a:solidFill>
                  <a:srgbClr val="000000"/>
                </a:solidFill>
                <a:latin typeface="Open Sans Extra Bold"/>
              </a:rPr>
              <a:t>gösteren tecnico sertifikasına sahip olmaları gerekir. Genel orta öğretimin üç temel amacı</a:t>
            </a:r>
          </a:p>
          <a:p>
            <a:pPr>
              <a:lnSpc>
                <a:spcPts val="5880"/>
              </a:lnSpc>
            </a:pPr>
            <a:r>
              <a:rPr lang="en-US" sz="4200">
                <a:solidFill>
                  <a:srgbClr val="000000"/>
                </a:solidFill>
                <a:latin typeface="Open Sans Extra Bold"/>
              </a:rPr>
              <a:t>öğrencileri; a)üniversite eğitimine, b) ileri düzey mesleki eğitime, c) iş piyasasına</a:t>
            </a:r>
          </a:p>
          <a:p>
            <a:pPr>
              <a:lnSpc>
                <a:spcPts val="5880"/>
              </a:lnSpc>
            </a:pPr>
            <a:r>
              <a:rPr lang="en-US" sz="4200">
                <a:solidFill>
                  <a:srgbClr val="000000"/>
                </a:solidFill>
                <a:latin typeface="Open Sans Extra Bold"/>
              </a:rPr>
              <a:t>hazırlamaktır.</a:t>
            </a:r>
          </a:p>
          <a:p>
            <a:pPr>
              <a:lnSpc>
                <a:spcPts val="5880"/>
              </a:lnSpc>
            </a:pPr>
            <a:endParaRPr lang="en-US" sz="4200">
              <a:solidFill>
                <a:srgbClr val="000000"/>
              </a:solidFill>
              <a:latin typeface="Open Sans Extra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1028700" y="2124075"/>
            <a:ext cx="16230600" cy="5027263"/>
          </a:xfrm>
          <a:prstGeom prst="rect">
            <a:avLst/>
          </a:prstGeom>
        </p:spPr>
        <p:txBody>
          <a:bodyPr lIns="0" tIns="0" rIns="0" bIns="0" rtlCol="0" anchor="t">
            <a:spAutoFit/>
          </a:bodyPr>
          <a:lstStyle/>
          <a:p>
            <a:pPr algn="just">
              <a:lnSpc>
                <a:spcPts val="5704"/>
              </a:lnSpc>
            </a:pPr>
            <a:r>
              <a:rPr lang="en-US" sz="4074">
                <a:solidFill>
                  <a:srgbClr val="000000"/>
                </a:solidFill>
                <a:latin typeface="Open Sans Extra Bold Medium"/>
              </a:rPr>
              <a:t>Haziran ayında yapılan değerlendirme sınavında başarısız olan öğrenciler Eylül’de tekrar sınava girerler. Sınavlardan geçerek Bachillerato eğitimini tamamlayan öğrenciler kendilerine</a:t>
            </a:r>
          </a:p>
          <a:p>
            <a:pPr algn="just">
              <a:lnSpc>
                <a:spcPts val="5704"/>
              </a:lnSpc>
            </a:pPr>
            <a:r>
              <a:rPr lang="en-US" sz="4074">
                <a:solidFill>
                  <a:srgbClr val="000000"/>
                </a:solidFill>
                <a:latin typeface="Arimo Medium"/>
              </a:rPr>
              <a:t>ileri düzey genel veya mesleki eğitim ile üniversite eğitimi olanağı veren Bachiller diploması alırlar.</a:t>
            </a:r>
          </a:p>
          <a:p>
            <a:pPr algn="just">
              <a:lnSpc>
                <a:spcPts val="5704"/>
              </a:lnSpc>
            </a:pPr>
            <a:endParaRPr lang="en-US" sz="4074">
              <a:solidFill>
                <a:srgbClr val="000000"/>
              </a:solidFill>
              <a:latin typeface="Arimo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1028700" y="257247"/>
            <a:ext cx="16479269" cy="11507894"/>
          </a:xfrm>
          <a:prstGeom prst="rect">
            <a:avLst/>
          </a:prstGeom>
        </p:spPr>
        <p:txBody>
          <a:bodyPr lIns="0" tIns="0" rIns="0" bIns="0" rtlCol="0" anchor="t">
            <a:spAutoFit/>
          </a:bodyPr>
          <a:lstStyle/>
          <a:p>
            <a:pPr algn="ctr">
              <a:lnSpc>
                <a:spcPts val="7839"/>
              </a:lnSpc>
            </a:pPr>
            <a:r>
              <a:rPr lang="en-US" sz="4800" dirty="0">
                <a:solidFill>
                  <a:srgbClr val="000000"/>
                </a:solidFill>
                <a:latin typeface="Open Sans Extra Bold Medium"/>
              </a:rPr>
              <a:t>ÜNİVERSİTE EĞİTİMİ</a:t>
            </a:r>
          </a:p>
          <a:p>
            <a:pPr algn="just">
              <a:lnSpc>
                <a:spcPts val="5039"/>
              </a:lnSpc>
            </a:pPr>
            <a:r>
              <a:rPr lang="en-US" sz="4800" dirty="0" err="1">
                <a:solidFill>
                  <a:srgbClr val="000000"/>
                </a:solidFill>
                <a:latin typeface="Open Sans Extra Bold Medium"/>
              </a:rPr>
              <a:t>Yüksek</a:t>
            </a:r>
            <a:r>
              <a:rPr lang="en-US" sz="4800" dirty="0">
                <a:solidFill>
                  <a:srgbClr val="000000"/>
                </a:solidFill>
                <a:latin typeface="Open Sans Extra Bold Medium"/>
              </a:rPr>
              <a:t> </a:t>
            </a:r>
            <a:r>
              <a:rPr lang="en-US" sz="4800" dirty="0" err="1">
                <a:solidFill>
                  <a:srgbClr val="000000"/>
                </a:solidFill>
                <a:latin typeface="Open Sans Extra Bold Medium"/>
              </a:rPr>
              <a:t>eğitim</a:t>
            </a:r>
            <a:r>
              <a:rPr lang="en-US" sz="4800" dirty="0">
                <a:solidFill>
                  <a:srgbClr val="000000"/>
                </a:solidFill>
                <a:latin typeface="Open Sans Extra Bold Medium"/>
              </a:rPr>
              <a:t> her </a:t>
            </a:r>
            <a:r>
              <a:rPr lang="en-US" sz="4800" dirty="0" err="1">
                <a:solidFill>
                  <a:srgbClr val="000000"/>
                </a:solidFill>
                <a:latin typeface="Open Sans Extra Bold Medium"/>
              </a:rPr>
              <a:t>ülkede</a:t>
            </a:r>
            <a:r>
              <a:rPr lang="en-US" sz="4800" dirty="0">
                <a:solidFill>
                  <a:srgbClr val="000000"/>
                </a:solidFill>
                <a:latin typeface="Open Sans Extra Bold Medium"/>
              </a:rPr>
              <a:t> </a:t>
            </a:r>
            <a:r>
              <a:rPr lang="en-US" sz="4800" dirty="0" err="1">
                <a:solidFill>
                  <a:srgbClr val="000000"/>
                </a:solidFill>
                <a:latin typeface="Open Sans Extra Bold Medium"/>
              </a:rPr>
              <a:t>olduğu</a:t>
            </a:r>
            <a:r>
              <a:rPr lang="en-US" sz="4800" dirty="0">
                <a:solidFill>
                  <a:srgbClr val="000000"/>
                </a:solidFill>
                <a:latin typeface="Open Sans Extra Bold Medium"/>
              </a:rPr>
              <a:t> </a:t>
            </a:r>
            <a:r>
              <a:rPr lang="en-US" sz="4800" dirty="0" err="1">
                <a:solidFill>
                  <a:srgbClr val="000000"/>
                </a:solidFill>
                <a:latin typeface="Open Sans Extra Bold Medium"/>
              </a:rPr>
              <a:t>gibi</a:t>
            </a:r>
            <a:r>
              <a:rPr lang="en-US" sz="4800" dirty="0">
                <a:solidFill>
                  <a:srgbClr val="000000"/>
                </a:solidFill>
                <a:latin typeface="Open Sans Extra Bold Medium"/>
              </a:rPr>
              <a:t> </a:t>
            </a:r>
            <a:r>
              <a:rPr lang="en-US" sz="4800" dirty="0" err="1">
                <a:solidFill>
                  <a:srgbClr val="000000"/>
                </a:solidFill>
                <a:latin typeface="Open Sans Extra Bold Medium"/>
              </a:rPr>
              <a:t>İspanya'da</a:t>
            </a:r>
            <a:r>
              <a:rPr lang="en-US" sz="4800" dirty="0">
                <a:solidFill>
                  <a:srgbClr val="000000"/>
                </a:solidFill>
                <a:latin typeface="Open Sans Extra Bold Medium"/>
              </a:rPr>
              <a:t> da </a:t>
            </a:r>
            <a:r>
              <a:rPr lang="en-US" sz="4800" dirty="0" err="1">
                <a:solidFill>
                  <a:srgbClr val="000000"/>
                </a:solidFill>
                <a:latin typeface="Open Sans Extra Bold Medium"/>
              </a:rPr>
              <a:t>üniversitelerin</a:t>
            </a:r>
            <a:r>
              <a:rPr lang="en-US" sz="4800" dirty="0">
                <a:solidFill>
                  <a:srgbClr val="000000"/>
                </a:solidFill>
                <a:latin typeface="Open Sans Extra Bold Medium"/>
              </a:rPr>
              <a:t> </a:t>
            </a:r>
            <a:r>
              <a:rPr lang="en-US" sz="4800" dirty="0" err="1">
                <a:solidFill>
                  <a:srgbClr val="000000"/>
                </a:solidFill>
                <a:latin typeface="Open Sans Extra Bold Medium"/>
              </a:rPr>
              <a:t>işlevi</a:t>
            </a:r>
            <a:r>
              <a:rPr lang="en-US" sz="4800" dirty="0">
                <a:solidFill>
                  <a:srgbClr val="000000"/>
                </a:solidFill>
                <a:latin typeface="Open Sans Extra Bold Medium"/>
              </a:rPr>
              <a:t> </a:t>
            </a:r>
            <a:r>
              <a:rPr lang="en-US" sz="4800" dirty="0" err="1">
                <a:solidFill>
                  <a:srgbClr val="000000"/>
                </a:solidFill>
                <a:latin typeface="Open Sans Extra Bold Medium"/>
              </a:rPr>
              <a:t>öğretim</a:t>
            </a:r>
            <a:r>
              <a:rPr lang="en-US" sz="4800" dirty="0">
                <a:solidFill>
                  <a:srgbClr val="000000"/>
                </a:solidFill>
                <a:latin typeface="Open Sans Extra Bold Medium"/>
              </a:rPr>
              <a:t> </a:t>
            </a:r>
            <a:r>
              <a:rPr lang="en-US" sz="4800" dirty="0" err="1">
                <a:solidFill>
                  <a:srgbClr val="000000"/>
                </a:solidFill>
                <a:latin typeface="Open Sans Extra Bold Medium"/>
              </a:rPr>
              <a:t>yapmak</a:t>
            </a:r>
            <a:r>
              <a:rPr lang="en-US" sz="4800" dirty="0">
                <a:solidFill>
                  <a:srgbClr val="000000"/>
                </a:solidFill>
                <a:latin typeface="Open Sans Extra Bold Medium"/>
              </a:rPr>
              <a:t>, </a:t>
            </a:r>
            <a:r>
              <a:rPr lang="en-US" sz="4800" dirty="0" err="1">
                <a:solidFill>
                  <a:srgbClr val="000000"/>
                </a:solidFill>
                <a:latin typeface="Open Sans Extra Bold Medium"/>
              </a:rPr>
              <a:t>araştırma</a:t>
            </a:r>
            <a:r>
              <a:rPr lang="en-US" sz="4800" dirty="0">
                <a:solidFill>
                  <a:srgbClr val="000000"/>
                </a:solidFill>
                <a:latin typeface="Open Sans Extra Bold Medium"/>
              </a:rPr>
              <a:t> </a:t>
            </a:r>
            <a:r>
              <a:rPr lang="en-US" sz="4800" dirty="0" err="1">
                <a:solidFill>
                  <a:srgbClr val="000000"/>
                </a:solidFill>
                <a:latin typeface="Open Sans Extra Bold Medium"/>
              </a:rPr>
              <a:t>yapmak</a:t>
            </a:r>
            <a:r>
              <a:rPr lang="en-US" sz="4800" dirty="0">
                <a:solidFill>
                  <a:srgbClr val="000000"/>
                </a:solidFill>
                <a:latin typeface="Open Sans Extra Bold Medium"/>
              </a:rPr>
              <a:t>, </a:t>
            </a:r>
            <a:r>
              <a:rPr lang="en-US" sz="4800" dirty="0" err="1">
                <a:solidFill>
                  <a:srgbClr val="000000"/>
                </a:solidFill>
                <a:latin typeface="Open Sans Extra Bold Medium"/>
              </a:rPr>
              <a:t>bilim</a:t>
            </a:r>
            <a:r>
              <a:rPr lang="en-US" sz="4800" dirty="0">
                <a:solidFill>
                  <a:srgbClr val="000000"/>
                </a:solidFill>
                <a:latin typeface="Open Sans Extra Bold Medium"/>
              </a:rPr>
              <a:t> </a:t>
            </a:r>
            <a:r>
              <a:rPr lang="en-US" sz="4800" dirty="0" err="1">
                <a:solidFill>
                  <a:srgbClr val="000000"/>
                </a:solidFill>
                <a:latin typeface="Open Sans Extra Bold Medium"/>
              </a:rPr>
              <a:t>adamı</a:t>
            </a:r>
            <a:r>
              <a:rPr lang="en-US" sz="4800" dirty="0">
                <a:solidFill>
                  <a:srgbClr val="000000"/>
                </a:solidFill>
                <a:latin typeface="Open Sans Extra Bold Medium"/>
              </a:rPr>
              <a:t> </a:t>
            </a:r>
            <a:r>
              <a:rPr lang="en-US" sz="4800" dirty="0" err="1">
                <a:solidFill>
                  <a:srgbClr val="000000"/>
                </a:solidFill>
                <a:latin typeface="Open Sans Extra Bold Medium"/>
              </a:rPr>
              <a:t>ve</a:t>
            </a:r>
            <a:r>
              <a:rPr lang="en-US" sz="4800" dirty="0">
                <a:solidFill>
                  <a:srgbClr val="000000"/>
                </a:solidFill>
                <a:latin typeface="Open Sans Extra Bold Medium"/>
              </a:rPr>
              <a:t> </a:t>
            </a:r>
            <a:r>
              <a:rPr lang="en-US" sz="4800" dirty="0" err="1">
                <a:solidFill>
                  <a:srgbClr val="000000"/>
                </a:solidFill>
                <a:latin typeface="Open Sans Extra Bold Medium"/>
              </a:rPr>
              <a:t>mesleklere</a:t>
            </a:r>
            <a:r>
              <a:rPr lang="en-US" sz="4800" dirty="0">
                <a:solidFill>
                  <a:srgbClr val="000000"/>
                </a:solidFill>
                <a:latin typeface="Open Sans Extra Bold Medium"/>
              </a:rPr>
              <a:t> </a:t>
            </a:r>
            <a:r>
              <a:rPr lang="en-US" sz="4800" dirty="0" err="1">
                <a:solidFill>
                  <a:srgbClr val="000000"/>
                </a:solidFill>
                <a:latin typeface="Open Sans Extra Bold Medium"/>
              </a:rPr>
              <a:t>eleman</a:t>
            </a:r>
            <a:r>
              <a:rPr lang="en-US" sz="4800" dirty="0">
                <a:solidFill>
                  <a:srgbClr val="000000"/>
                </a:solidFill>
                <a:latin typeface="Open Sans Extra Bold Medium"/>
              </a:rPr>
              <a:t> </a:t>
            </a:r>
            <a:r>
              <a:rPr lang="en-US" sz="4800" dirty="0" err="1">
                <a:solidFill>
                  <a:srgbClr val="000000"/>
                </a:solidFill>
                <a:latin typeface="Open Sans Extra Bold Medium"/>
              </a:rPr>
              <a:t>yetiştirmektir</a:t>
            </a:r>
            <a:r>
              <a:rPr lang="en-US" sz="4800" dirty="0">
                <a:solidFill>
                  <a:srgbClr val="000000"/>
                </a:solidFill>
                <a:latin typeface="Open Sans Extra Bold Medium"/>
              </a:rPr>
              <a:t>. 1983'ten </a:t>
            </a:r>
            <a:r>
              <a:rPr lang="en-US" sz="4800" dirty="0" err="1">
                <a:solidFill>
                  <a:srgbClr val="000000"/>
                </a:solidFill>
                <a:latin typeface="Open Sans Extra Bold Medium"/>
              </a:rPr>
              <a:t>bu</a:t>
            </a:r>
            <a:r>
              <a:rPr lang="en-US" sz="4800" dirty="0">
                <a:solidFill>
                  <a:srgbClr val="000000"/>
                </a:solidFill>
                <a:latin typeface="Open Sans Extra Bold Medium"/>
              </a:rPr>
              <a:t> </a:t>
            </a:r>
            <a:r>
              <a:rPr lang="en-US" sz="4800" dirty="0" err="1">
                <a:solidFill>
                  <a:srgbClr val="000000"/>
                </a:solidFill>
                <a:latin typeface="Open Sans Extra Bold Medium"/>
              </a:rPr>
              <a:t>yana</a:t>
            </a:r>
            <a:r>
              <a:rPr lang="en-US" sz="4800" dirty="0">
                <a:solidFill>
                  <a:srgbClr val="000000"/>
                </a:solidFill>
                <a:latin typeface="Open Sans Extra Bold Medium"/>
              </a:rPr>
              <a:t> </a:t>
            </a:r>
            <a:r>
              <a:rPr lang="en-US" sz="4800" dirty="0" err="1">
                <a:solidFill>
                  <a:srgbClr val="000000"/>
                </a:solidFill>
                <a:latin typeface="Open Sans Extra Bold Medium"/>
              </a:rPr>
              <a:t>geniş</a:t>
            </a:r>
            <a:r>
              <a:rPr lang="en-US" sz="4800" dirty="0">
                <a:solidFill>
                  <a:srgbClr val="000000"/>
                </a:solidFill>
                <a:latin typeface="Open Sans Extra Bold Medium"/>
              </a:rPr>
              <a:t> reform </a:t>
            </a:r>
            <a:r>
              <a:rPr lang="en-US" sz="4800" dirty="0" err="1">
                <a:solidFill>
                  <a:srgbClr val="000000"/>
                </a:solidFill>
                <a:latin typeface="Open Sans Extra Bold Medium"/>
              </a:rPr>
              <a:t>süreci</a:t>
            </a:r>
            <a:r>
              <a:rPr lang="en-US" sz="4800" dirty="0">
                <a:solidFill>
                  <a:srgbClr val="000000"/>
                </a:solidFill>
                <a:latin typeface="Open Sans Extra Bold Medium"/>
              </a:rPr>
              <a:t> </a:t>
            </a:r>
            <a:r>
              <a:rPr lang="en-US" sz="4800" dirty="0" err="1">
                <a:solidFill>
                  <a:srgbClr val="000000"/>
                </a:solidFill>
                <a:latin typeface="Open Sans Extra Bold Medium"/>
              </a:rPr>
              <a:t>uygulanmaktadır</a:t>
            </a:r>
            <a:r>
              <a:rPr lang="en-US" sz="4800" dirty="0">
                <a:solidFill>
                  <a:srgbClr val="000000"/>
                </a:solidFill>
                <a:latin typeface="Open Sans Extra Bold Medium"/>
              </a:rPr>
              <a:t>. Bu </a:t>
            </a:r>
            <a:r>
              <a:rPr lang="en-US" sz="4800" dirty="0" err="1">
                <a:solidFill>
                  <a:srgbClr val="000000"/>
                </a:solidFill>
                <a:latin typeface="Open Sans Extra Bold Medium"/>
              </a:rPr>
              <a:t>süreç</a:t>
            </a:r>
            <a:r>
              <a:rPr lang="en-US" sz="4800" dirty="0">
                <a:solidFill>
                  <a:srgbClr val="000000"/>
                </a:solidFill>
                <a:latin typeface="Open Sans Extra Bold Medium"/>
              </a:rPr>
              <a:t> </a:t>
            </a:r>
            <a:r>
              <a:rPr lang="en-US" sz="4800" dirty="0" err="1">
                <a:solidFill>
                  <a:srgbClr val="000000"/>
                </a:solidFill>
                <a:latin typeface="Open Sans Extra Bold Medium"/>
              </a:rPr>
              <a:t>kurumların</a:t>
            </a:r>
            <a:r>
              <a:rPr lang="en-US" sz="4800" dirty="0">
                <a:solidFill>
                  <a:srgbClr val="000000"/>
                </a:solidFill>
                <a:latin typeface="Open Sans Extra Bold Medium"/>
              </a:rPr>
              <a:t> </a:t>
            </a:r>
            <a:r>
              <a:rPr lang="en-US" sz="4800" dirty="0" err="1">
                <a:solidFill>
                  <a:srgbClr val="000000"/>
                </a:solidFill>
                <a:latin typeface="Open Sans Extra Bold Medium"/>
              </a:rPr>
              <a:t>ilkelerini</a:t>
            </a:r>
            <a:r>
              <a:rPr lang="en-US" sz="4800" dirty="0">
                <a:solidFill>
                  <a:srgbClr val="000000"/>
                </a:solidFill>
                <a:latin typeface="Open Sans Extra Bold Medium"/>
              </a:rPr>
              <a:t>, </a:t>
            </a:r>
            <a:r>
              <a:rPr lang="en-US" sz="4800" dirty="0" err="1">
                <a:solidFill>
                  <a:srgbClr val="000000"/>
                </a:solidFill>
                <a:latin typeface="Open Sans Extra Bold Medium"/>
              </a:rPr>
              <a:t>üniversitenin</a:t>
            </a:r>
            <a:r>
              <a:rPr lang="en-US" sz="4800" dirty="0">
                <a:solidFill>
                  <a:srgbClr val="000000"/>
                </a:solidFill>
                <a:latin typeface="Open Sans Extra Bold Medium"/>
              </a:rPr>
              <a:t> </a:t>
            </a:r>
            <a:r>
              <a:rPr lang="en-US" sz="4800" dirty="0" err="1">
                <a:solidFill>
                  <a:srgbClr val="000000"/>
                </a:solidFill>
                <a:latin typeface="Open Sans Extra Bold Medium"/>
              </a:rPr>
              <a:t>organizyanonun</a:t>
            </a:r>
            <a:r>
              <a:rPr lang="en-US" sz="4800" dirty="0">
                <a:solidFill>
                  <a:srgbClr val="000000"/>
                </a:solidFill>
                <a:latin typeface="Open Sans Extra Bold Medium"/>
              </a:rPr>
              <a:t> </a:t>
            </a:r>
            <a:r>
              <a:rPr lang="en-US" sz="4800" dirty="0" err="1">
                <a:solidFill>
                  <a:srgbClr val="000000"/>
                </a:solidFill>
                <a:latin typeface="Open Sans Extra Bold Medium"/>
              </a:rPr>
              <a:t>çalışma</a:t>
            </a:r>
            <a:r>
              <a:rPr lang="en-US" sz="4800" dirty="0">
                <a:solidFill>
                  <a:srgbClr val="000000"/>
                </a:solidFill>
                <a:latin typeface="Open Sans Extra Bold Medium"/>
              </a:rPr>
              <a:t> </a:t>
            </a:r>
            <a:r>
              <a:rPr lang="en-US" sz="4800" dirty="0" err="1">
                <a:solidFill>
                  <a:srgbClr val="000000"/>
                </a:solidFill>
                <a:latin typeface="Open Sans Extra Bold Medium"/>
              </a:rPr>
              <a:t>özgürlüğünün</a:t>
            </a:r>
            <a:r>
              <a:rPr lang="en-US" sz="4800" dirty="0">
                <a:solidFill>
                  <a:srgbClr val="000000"/>
                </a:solidFill>
                <a:latin typeface="Open Sans Extra Bold Medium"/>
              </a:rPr>
              <a:t> </a:t>
            </a:r>
            <a:r>
              <a:rPr lang="en-US" sz="4800" dirty="0" err="1">
                <a:solidFill>
                  <a:srgbClr val="000000"/>
                </a:solidFill>
                <a:latin typeface="Open Sans Extra Bold Medium"/>
              </a:rPr>
              <a:t>kurulması</a:t>
            </a:r>
            <a:r>
              <a:rPr lang="en-US" sz="4800" dirty="0">
                <a:solidFill>
                  <a:srgbClr val="000000"/>
                </a:solidFill>
                <a:latin typeface="Open Sans Extra Bold Medium"/>
              </a:rPr>
              <a:t>, </a:t>
            </a:r>
            <a:r>
              <a:rPr lang="en-US" sz="4800" dirty="0" err="1">
                <a:solidFill>
                  <a:srgbClr val="000000"/>
                </a:solidFill>
                <a:latin typeface="Open Sans Extra Bold Medium"/>
              </a:rPr>
              <a:t>üniversitelerin</a:t>
            </a:r>
            <a:r>
              <a:rPr lang="en-US" sz="4800" dirty="0">
                <a:solidFill>
                  <a:srgbClr val="000000"/>
                </a:solidFill>
                <a:latin typeface="Open Sans Extra Bold Medium"/>
              </a:rPr>
              <a:t> </a:t>
            </a:r>
            <a:r>
              <a:rPr lang="en-US" sz="4800" dirty="0" err="1">
                <a:solidFill>
                  <a:srgbClr val="000000"/>
                </a:solidFill>
                <a:latin typeface="Open Sans Extra Bold Medium"/>
              </a:rPr>
              <a:t>özerkliği</a:t>
            </a:r>
            <a:r>
              <a:rPr lang="en-US" sz="4800" dirty="0">
                <a:solidFill>
                  <a:srgbClr val="000000"/>
                </a:solidFill>
                <a:latin typeface="Open Sans Extra Bold Medium"/>
              </a:rPr>
              <a:t> </a:t>
            </a:r>
            <a:r>
              <a:rPr lang="en-US" sz="4800" dirty="0" err="1">
                <a:solidFill>
                  <a:srgbClr val="000000"/>
                </a:solidFill>
                <a:latin typeface="Open Sans Extra Bold Medium"/>
              </a:rPr>
              <a:t>konusunda</a:t>
            </a:r>
            <a:r>
              <a:rPr lang="en-US" sz="4800" dirty="0">
                <a:solidFill>
                  <a:srgbClr val="000000"/>
                </a:solidFill>
                <a:latin typeface="Open Sans Extra Bold Medium"/>
              </a:rPr>
              <a:t> </a:t>
            </a:r>
            <a:r>
              <a:rPr lang="en-US" sz="4800" dirty="0" err="1">
                <a:solidFill>
                  <a:srgbClr val="000000"/>
                </a:solidFill>
                <a:latin typeface="Open Sans Extra Bold Medium"/>
              </a:rPr>
              <a:t>ilkeler</a:t>
            </a:r>
            <a:r>
              <a:rPr lang="en-US" sz="4800" dirty="0">
                <a:solidFill>
                  <a:srgbClr val="000000"/>
                </a:solidFill>
                <a:latin typeface="Open Sans Extra Bold Medium"/>
              </a:rPr>
              <a:t> </a:t>
            </a:r>
            <a:r>
              <a:rPr lang="en-US" sz="4800" dirty="0" err="1">
                <a:solidFill>
                  <a:srgbClr val="000000"/>
                </a:solidFill>
                <a:latin typeface="Open Sans Extra Bold Medium"/>
              </a:rPr>
              <a:t>getiren</a:t>
            </a:r>
            <a:r>
              <a:rPr lang="en-US" sz="4800" dirty="0">
                <a:solidFill>
                  <a:srgbClr val="000000"/>
                </a:solidFill>
                <a:latin typeface="Open Sans Extra Bold Medium"/>
              </a:rPr>
              <a:t> </a:t>
            </a:r>
            <a:r>
              <a:rPr lang="en-US" sz="4800" dirty="0" err="1">
                <a:solidFill>
                  <a:srgbClr val="000000"/>
                </a:solidFill>
                <a:latin typeface="Open Sans Extra Bold Medium"/>
              </a:rPr>
              <a:t>üniversite</a:t>
            </a:r>
            <a:r>
              <a:rPr lang="en-US" sz="4800" dirty="0">
                <a:solidFill>
                  <a:srgbClr val="000000"/>
                </a:solidFill>
                <a:latin typeface="Open Sans Extra Bold Medium"/>
              </a:rPr>
              <a:t> </a:t>
            </a:r>
            <a:r>
              <a:rPr lang="en-US" sz="4800" dirty="0" err="1">
                <a:solidFill>
                  <a:srgbClr val="000000"/>
                </a:solidFill>
                <a:latin typeface="Open Sans Extra Bold Medium"/>
              </a:rPr>
              <a:t>reformu</a:t>
            </a:r>
            <a:r>
              <a:rPr lang="en-US" sz="4800" dirty="0">
                <a:solidFill>
                  <a:srgbClr val="000000"/>
                </a:solidFill>
                <a:latin typeface="Open Sans Extra Bold Medium"/>
              </a:rPr>
              <a:t> </a:t>
            </a:r>
            <a:r>
              <a:rPr lang="en-US" sz="4800" dirty="0" err="1">
                <a:solidFill>
                  <a:srgbClr val="000000"/>
                </a:solidFill>
                <a:latin typeface="Open Sans Extra Bold Medium"/>
              </a:rPr>
              <a:t>kanunu</a:t>
            </a:r>
            <a:r>
              <a:rPr lang="en-US" sz="4800" dirty="0">
                <a:solidFill>
                  <a:srgbClr val="000000"/>
                </a:solidFill>
                <a:latin typeface="Open Sans Extra Bold Medium"/>
              </a:rPr>
              <a:t> </a:t>
            </a:r>
            <a:r>
              <a:rPr lang="en-US" sz="4800" dirty="0" err="1">
                <a:solidFill>
                  <a:srgbClr val="000000"/>
                </a:solidFill>
                <a:latin typeface="Open Sans Extra Bold Medium"/>
              </a:rPr>
              <a:t>ile</a:t>
            </a:r>
            <a:r>
              <a:rPr lang="en-US" sz="4800" dirty="0">
                <a:solidFill>
                  <a:srgbClr val="000000"/>
                </a:solidFill>
                <a:latin typeface="Open Sans Extra Bold Medium"/>
              </a:rPr>
              <a:t> </a:t>
            </a:r>
            <a:r>
              <a:rPr lang="en-US" sz="4800" dirty="0" err="1">
                <a:solidFill>
                  <a:srgbClr val="000000"/>
                </a:solidFill>
                <a:latin typeface="Open Sans Extra Bold Medium"/>
              </a:rPr>
              <a:t>gerçekleştirilmektedir</a:t>
            </a:r>
            <a:r>
              <a:rPr lang="en-US" sz="4800" dirty="0">
                <a:solidFill>
                  <a:srgbClr val="000000"/>
                </a:solidFill>
                <a:latin typeface="Open Sans Extra Bold Medium"/>
              </a:rPr>
              <a:t>. </a:t>
            </a:r>
            <a:r>
              <a:rPr lang="en-US" sz="4800" dirty="0" err="1">
                <a:solidFill>
                  <a:srgbClr val="000000"/>
                </a:solidFill>
                <a:latin typeface="Open Sans Extra Bold Medium"/>
              </a:rPr>
              <a:t>Özerklik</a:t>
            </a:r>
            <a:r>
              <a:rPr lang="en-US" sz="4800" dirty="0">
                <a:solidFill>
                  <a:srgbClr val="000000"/>
                </a:solidFill>
                <a:latin typeface="Open Sans Extra Bold Medium"/>
              </a:rPr>
              <a:t> </a:t>
            </a:r>
            <a:r>
              <a:rPr lang="en-US" sz="4800" dirty="0" err="1">
                <a:solidFill>
                  <a:srgbClr val="000000"/>
                </a:solidFill>
                <a:latin typeface="Open Sans Extra Bold Medium"/>
              </a:rPr>
              <a:t>ile</a:t>
            </a:r>
            <a:r>
              <a:rPr lang="en-US" sz="4800" dirty="0">
                <a:solidFill>
                  <a:srgbClr val="000000"/>
                </a:solidFill>
                <a:latin typeface="Open Sans Extra Bold Medium"/>
              </a:rPr>
              <a:t> </a:t>
            </a:r>
            <a:r>
              <a:rPr lang="en-US" sz="4800" dirty="0" err="1">
                <a:solidFill>
                  <a:srgbClr val="000000"/>
                </a:solidFill>
                <a:latin typeface="Open Sans Extra Bold Medium"/>
              </a:rPr>
              <a:t>üniversite</a:t>
            </a:r>
            <a:r>
              <a:rPr lang="en-US" sz="4800" dirty="0">
                <a:solidFill>
                  <a:srgbClr val="000000"/>
                </a:solidFill>
                <a:latin typeface="Open Sans Extra Bold Medium"/>
              </a:rPr>
              <a:t> </a:t>
            </a:r>
            <a:r>
              <a:rPr lang="en-US" sz="4800" dirty="0" err="1">
                <a:solidFill>
                  <a:srgbClr val="000000"/>
                </a:solidFill>
                <a:latin typeface="Open Sans Extra Bold Medium"/>
              </a:rPr>
              <a:t>kendi</a:t>
            </a:r>
            <a:r>
              <a:rPr lang="en-US" sz="4800" dirty="0">
                <a:solidFill>
                  <a:srgbClr val="000000"/>
                </a:solidFill>
                <a:latin typeface="Open Sans Extra Bold Medium"/>
              </a:rPr>
              <a:t> </a:t>
            </a:r>
            <a:r>
              <a:rPr lang="en-US" sz="4800" dirty="0" err="1">
                <a:solidFill>
                  <a:srgbClr val="000000"/>
                </a:solidFill>
                <a:latin typeface="Open Sans Extra Bold Medium"/>
              </a:rPr>
              <a:t>statüsünü</a:t>
            </a:r>
            <a:r>
              <a:rPr lang="en-US" sz="4800" dirty="0">
                <a:solidFill>
                  <a:srgbClr val="000000"/>
                </a:solidFill>
                <a:latin typeface="Open Sans Extra Bold Medium"/>
              </a:rPr>
              <a:t> </a:t>
            </a:r>
            <a:r>
              <a:rPr lang="en-US" sz="4800" dirty="0" err="1">
                <a:solidFill>
                  <a:srgbClr val="000000"/>
                </a:solidFill>
                <a:latin typeface="Open Sans Extra Bold Medium"/>
              </a:rPr>
              <a:t>düzenler</a:t>
            </a:r>
            <a:r>
              <a:rPr lang="en-US" sz="4800" dirty="0">
                <a:solidFill>
                  <a:srgbClr val="000000"/>
                </a:solidFill>
                <a:latin typeface="Open Sans Extra Bold Medium"/>
              </a:rPr>
              <a:t>, </a:t>
            </a:r>
            <a:r>
              <a:rPr lang="en-US" sz="4800" dirty="0" err="1">
                <a:solidFill>
                  <a:srgbClr val="000000"/>
                </a:solidFill>
                <a:latin typeface="Open Sans Extra Bold Medium"/>
              </a:rPr>
              <a:t>kendi</a:t>
            </a:r>
            <a:r>
              <a:rPr lang="en-US" sz="4800" dirty="0">
                <a:solidFill>
                  <a:srgbClr val="000000"/>
                </a:solidFill>
                <a:latin typeface="Open Sans Extra Bold Medium"/>
              </a:rPr>
              <a:t> </a:t>
            </a:r>
            <a:r>
              <a:rPr lang="en-US" sz="4800" dirty="0" err="1">
                <a:solidFill>
                  <a:srgbClr val="000000"/>
                </a:solidFill>
                <a:latin typeface="Open Sans Extra Bold Medium"/>
              </a:rPr>
              <a:t>yöneticilerini</a:t>
            </a:r>
            <a:r>
              <a:rPr lang="en-US" sz="4800" dirty="0">
                <a:solidFill>
                  <a:srgbClr val="000000"/>
                </a:solidFill>
                <a:latin typeface="Open Sans Extra Bold Medium"/>
              </a:rPr>
              <a:t> </a:t>
            </a:r>
            <a:r>
              <a:rPr lang="en-US" sz="4800" dirty="0" err="1">
                <a:solidFill>
                  <a:srgbClr val="000000"/>
                </a:solidFill>
                <a:latin typeface="Open Sans Extra Bold Medium"/>
              </a:rPr>
              <a:t>seçer</a:t>
            </a:r>
            <a:r>
              <a:rPr lang="en-US" sz="4800" dirty="0">
                <a:solidFill>
                  <a:srgbClr val="000000"/>
                </a:solidFill>
                <a:latin typeface="Open Sans Extra Bold Medium"/>
              </a:rPr>
              <a:t>, </a:t>
            </a:r>
            <a:r>
              <a:rPr lang="en-US" sz="4800" dirty="0" err="1">
                <a:solidFill>
                  <a:srgbClr val="000000"/>
                </a:solidFill>
                <a:latin typeface="Open Sans Extra Bold Medium"/>
              </a:rPr>
              <a:t>bütçe</a:t>
            </a:r>
            <a:r>
              <a:rPr lang="en-US" sz="4800" dirty="0">
                <a:solidFill>
                  <a:srgbClr val="000000"/>
                </a:solidFill>
                <a:latin typeface="Open Sans Extra Bold Medium"/>
              </a:rPr>
              <a:t> </a:t>
            </a:r>
            <a:r>
              <a:rPr lang="en-US" sz="4800" dirty="0" err="1">
                <a:solidFill>
                  <a:srgbClr val="000000"/>
                </a:solidFill>
                <a:latin typeface="Open Sans Extra Bold Medium"/>
              </a:rPr>
              <a:t>ve</a:t>
            </a:r>
            <a:r>
              <a:rPr lang="en-US" sz="4800" dirty="0">
                <a:solidFill>
                  <a:srgbClr val="000000"/>
                </a:solidFill>
                <a:latin typeface="Open Sans Extra Bold Medium"/>
              </a:rPr>
              <a:t> </a:t>
            </a:r>
            <a:r>
              <a:rPr lang="en-US" sz="4800" dirty="0" err="1">
                <a:solidFill>
                  <a:srgbClr val="000000"/>
                </a:solidFill>
                <a:latin typeface="Open Sans Extra Bold Medium"/>
              </a:rPr>
              <a:t>kadrolarını</a:t>
            </a:r>
            <a:r>
              <a:rPr lang="en-US" sz="4800" dirty="0">
                <a:solidFill>
                  <a:srgbClr val="000000"/>
                </a:solidFill>
                <a:latin typeface="Open Sans Extra Bold Medium"/>
              </a:rPr>
              <a:t> </a:t>
            </a:r>
            <a:r>
              <a:rPr lang="en-US" sz="4800" dirty="0" err="1">
                <a:solidFill>
                  <a:srgbClr val="000000"/>
                </a:solidFill>
                <a:latin typeface="Open Sans Extra Bold Medium"/>
              </a:rPr>
              <a:t>özenle</a:t>
            </a:r>
            <a:r>
              <a:rPr lang="en-US" sz="4800" dirty="0">
                <a:solidFill>
                  <a:srgbClr val="000000"/>
                </a:solidFill>
                <a:latin typeface="Open Sans Extra Bold Medium"/>
              </a:rPr>
              <a:t> </a:t>
            </a:r>
            <a:r>
              <a:rPr lang="en-US" sz="4800" dirty="0" err="1">
                <a:solidFill>
                  <a:srgbClr val="000000"/>
                </a:solidFill>
                <a:latin typeface="Open Sans Extra Bold Medium"/>
              </a:rPr>
              <a:t>hazırlar</a:t>
            </a:r>
            <a:r>
              <a:rPr lang="en-US" sz="4800" dirty="0">
                <a:solidFill>
                  <a:srgbClr val="000000"/>
                </a:solidFill>
                <a:latin typeface="Open Sans Extra Bold Medium"/>
              </a:rPr>
              <a:t>, </a:t>
            </a:r>
            <a:r>
              <a:rPr lang="en-US" sz="4800" dirty="0" err="1">
                <a:solidFill>
                  <a:srgbClr val="000000"/>
                </a:solidFill>
                <a:latin typeface="Open Sans Extra Bold Medium"/>
              </a:rPr>
              <a:t>kedni</a:t>
            </a:r>
            <a:r>
              <a:rPr lang="en-US" sz="4800" dirty="0">
                <a:solidFill>
                  <a:srgbClr val="000000"/>
                </a:solidFill>
                <a:latin typeface="Open Sans Extra Bold Medium"/>
              </a:rPr>
              <a:t> </a:t>
            </a:r>
            <a:r>
              <a:rPr lang="en-US" sz="4800" dirty="0" err="1">
                <a:solidFill>
                  <a:srgbClr val="000000"/>
                </a:solidFill>
                <a:latin typeface="Open Sans Extra Bold Medium"/>
              </a:rPr>
              <a:t>çalışma</a:t>
            </a:r>
            <a:r>
              <a:rPr lang="en-US" sz="4800" dirty="0">
                <a:solidFill>
                  <a:srgbClr val="000000"/>
                </a:solidFill>
                <a:latin typeface="Open Sans Extra Bold Medium"/>
              </a:rPr>
              <a:t> </a:t>
            </a:r>
            <a:r>
              <a:rPr lang="en-US" sz="4800" dirty="0" err="1">
                <a:solidFill>
                  <a:srgbClr val="000000"/>
                </a:solidFill>
                <a:latin typeface="Open Sans Extra Bold Medium"/>
              </a:rPr>
              <a:t>ve</a:t>
            </a:r>
            <a:r>
              <a:rPr lang="en-US" sz="4800" dirty="0">
                <a:solidFill>
                  <a:srgbClr val="000000"/>
                </a:solidFill>
                <a:latin typeface="Open Sans Extra Bold Medium"/>
              </a:rPr>
              <a:t> </a:t>
            </a:r>
            <a:r>
              <a:rPr lang="en-US" sz="4800" dirty="0" err="1">
                <a:solidFill>
                  <a:srgbClr val="000000"/>
                </a:solidFill>
                <a:latin typeface="Open Sans Extra Bold Medium"/>
              </a:rPr>
              <a:t>dereceleme</a:t>
            </a:r>
            <a:r>
              <a:rPr lang="en-US" sz="4800" dirty="0">
                <a:solidFill>
                  <a:srgbClr val="000000"/>
                </a:solidFill>
                <a:latin typeface="Open Sans Extra Bold Medium"/>
              </a:rPr>
              <a:t> </a:t>
            </a:r>
            <a:r>
              <a:rPr lang="en-US" sz="4800" dirty="0" err="1">
                <a:solidFill>
                  <a:srgbClr val="000000"/>
                </a:solidFill>
                <a:latin typeface="Open Sans Extra Bold Medium"/>
              </a:rPr>
              <a:t>sistemini</a:t>
            </a:r>
            <a:r>
              <a:rPr lang="en-US" sz="4800" dirty="0">
                <a:solidFill>
                  <a:srgbClr val="000000"/>
                </a:solidFill>
                <a:latin typeface="Open Sans Extra Bold Medium"/>
              </a:rPr>
              <a:t> </a:t>
            </a:r>
            <a:r>
              <a:rPr lang="en-US" sz="4800" dirty="0" err="1">
                <a:solidFill>
                  <a:srgbClr val="000000"/>
                </a:solidFill>
                <a:latin typeface="Open Sans Extra Bold Medium"/>
              </a:rPr>
              <a:t>kurabilir</a:t>
            </a:r>
            <a:r>
              <a:rPr lang="en-US" sz="4800" dirty="0">
                <a:solidFill>
                  <a:srgbClr val="000000"/>
                </a:solidFill>
                <a:latin typeface="Open Sans Extra Bold Medium"/>
              </a:rPr>
              <a:t>. </a:t>
            </a:r>
            <a:r>
              <a:rPr lang="en-US" sz="4800" dirty="0" err="1">
                <a:solidFill>
                  <a:srgbClr val="000000"/>
                </a:solidFill>
                <a:latin typeface="Open Sans Extra Bold Medium"/>
              </a:rPr>
              <a:t>Üniversiteler</a:t>
            </a:r>
            <a:r>
              <a:rPr lang="en-US" sz="4800" dirty="0">
                <a:solidFill>
                  <a:srgbClr val="000000"/>
                </a:solidFill>
                <a:latin typeface="Open Sans Extra Bold Medium"/>
              </a:rPr>
              <a:t> </a:t>
            </a:r>
            <a:r>
              <a:rPr lang="en-US" sz="4800" dirty="0" err="1">
                <a:solidFill>
                  <a:srgbClr val="000000"/>
                </a:solidFill>
                <a:latin typeface="Open Sans Extra Bold Medium"/>
              </a:rPr>
              <a:t>bütünüyle</a:t>
            </a:r>
            <a:r>
              <a:rPr lang="en-US" sz="4800" dirty="0">
                <a:solidFill>
                  <a:srgbClr val="000000"/>
                </a:solidFill>
                <a:latin typeface="Open Sans Extra Bold Medium"/>
              </a:rPr>
              <a:t> </a:t>
            </a:r>
            <a:r>
              <a:rPr lang="en-US" sz="4800" dirty="0" err="1">
                <a:solidFill>
                  <a:srgbClr val="000000"/>
                </a:solidFill>
                <a:latin typeface="Open Sans Extra Bold Medium"/>
              </a:rPr>
              <a:t>üniversite</a:t>
            </a:r>
            <a:r>
              <a:rPr lang="en-US" sz="4800" dirty="0">
                <a:solidFill>
                  <a:srgbClr val="000000"/>
                </a:solidFill>
                <a:latin typeface="Open Sans Extra Bold Medium"/>
              </a:rPr>
              <a:t> </a:t>
            </a:r>
            <a:r>
              <a:rPr lang="en-US" sz="4800" dirty="0" err="1">
                <a:solidFill>
                  <a:srgbClr val="000000"/>
                </a:solidFill>
                <a:latin typeface="Open Sans Extra Bold Medium"/>
              </a:rPr>
              <a:t>konseyleri</a:t>
            </a:r>
            <a:r>
              <a:rPr lang="en-US" sz="4800" dirty="0">
                <a:solidFill>
                  <a:srgbClr val="000000"/>
                </a:solidFill>
                <a:latin typeface="Open Sans Extra Bold Medium"/>
              </a:rPr>
              <a:t> </a:t>
            </a:r>
            <a:r>
              <a:rPr lang="en-US" sz="4800" dirty="0" err="1">
                <a:solidFill>
                  <a:srgbClr val="000000"/>
                </a:solidFill>
                <a:latin typeface="Open Sans Extra Bold Medium"/>
              </a:rPr>
              <a:t>tarafından</a:t>
            </a:r>
            <a:r>
              <a:rPr lang="en-US" sz="4800" dirty="0">
                <a:solidFill>
                  <a:srgbClr val="000000"/>
                </a:solidFill>
                <a:latin typeface="Open Sans Extra Bold Medium"/>
              </a:rPr>
              <a:t> </a:t>
            </a:r>
            <a:r>
              <a:rPr lang="en-US" sz="4800" dirty="0" err="1">
                <a:solidFill>
                  <a:srgbClr val="000000"/>
                </a:solidFill>
                <a:latin typeface="Open Sans Extra Bold Medium"/>
              </a:rPr>
              <a:t>koordine</a:t>
            </a:r>
            <a:r>
              <a:rPr lang="en-US" sz="4800" dirty="0">
                <a:solidFill>
                  <a:srgbClr val="000000"/>
                </a:solidFill>
                <a:latin typeface="Open Sans Extra Bold Medium"/>
              </a:rPr>
              <a:t> </a:t>
            </a:r>
            <a:r>
              <a:rPr lang="en-US" sz="4800" dirty="0" err="1">
                <a:solidFill>
                  <a:srgbClr val="000000"/>
                </a:solidFill>
                <a:latin typeface="Open Sans Extra Bold Medium"/>
              </a:rPr>
              <a:t>edilen</a:t>
            </a:r>
            <a:r>
              <a:rPr lang="en-US" sz="4800" dirty="0">
                <a:solidFill>
                  <a:srgbClr val="000000"/>
                </a:solidFill>
                <a:latin typeface="Open Sans Extra Bold Medium"/>
              </a:rPr>
              <a:t> </a:t>
            </a:r>
            <a:r>
              <a:rPr lang="en-US" sz="4800" dirty="0" err="1">
                <a:solidFill>
                  <a:srgbClr val="000000"/>
                </a:solidFill>
                <a:latin typeface="Open Sans Extra Bold Medium"/>
              </a:rPr>
              <a:t>sosyal</a:t>
            </a:r>
            <a:r>
              <a:rPr lang="en-US" sz="4800" dirty="0">
                <a:solidFill>
                  <a:srgbClr val="000000"/>
                </a:solidFill>
                <a:latin typeface="Open Sans Extra Bold Medium"/>
              </a:rPr>
              <a:t> </a:t>
            </a:r>
            <a:r>
              <a:rPr lang="en-US" sz="4800" dirty="0" err="1">
                <a:solidFill>
                  <a:srgbClr val="000000"/>
                </a:solidFill>
                <a:latin typeface="Open Sans Extra Bold Medium"/>
              </a:rPr>
              <a:t>konseyin</a:t>
            </a:r>
            <a:r>
              <a:rPr lang="en-US" sz="4800" dirty="0">
                <a:solidFill>
                  <a:srgbClr val="000000"/>
                </a:solidFill>
                <a:latin typeface="Open Sans Extra Bold Medium"/>
              </a:rPr>
              <a:t> </a:t>
            </a:r>
            <a:r>
              <a:rPr lang="en-US" sz="4800" dirty="0" err="1">
                <a:solidFill>
                  <a:srgbClr val="000000"/>
                </a:solidFill>
                <a:latin typeface="Open Sans Extra Bold Medium"/>
              </a:rPr>
              <a:t>yönetimi</a:t>
            </a:r>
            <a:r>
              <a:rPr lang="en-US" sz="4800" dirty="0">
                <a:solidFill>
                  <a:srgbClr val="000000"/>
                </a:solidFill>
                <a:latin typeface="Open Sans Extra Bold Medium"/>
              </a:rPr>
              <a:t> </a:t>
            </a:r>
            <a:r>
              <a:rPr lang="en-US" sz="4800" dirty="0" err="1">
                <a:solidFill>
                  <a:srgbClr val="000000"/>
                </a:solidFill>
                <a:latin typeface="Open Sans Extra Bold Medium"/>
              </a:rPr>
              <a:t>altında</a:t>
            </a:r>
            <a:r>
              <a:rPr lang="en-US" sz="4800" dirty="0">
                <a:solidFill>
                  <a:srgbClr val="000000"/>
                </a:solidFill>
                <a:latin typeface="Open Sans Extra Bold Medium"/>
              </a:rPr>
              <a:t> </a:t>
            </a:r>
            <a:r>
              <a:rPr lang="en-US" sz="4800" dirty="0" err="1">
                <a:solidFill>
                  <a:srgbClr val="000000"/>
                </a:solidFill>
                <a:latin typeface="Open Sans Extra Bold Medium"/>
              </a:rPr>
              <a:t>çalışırlar</a:t>
            </a:r>
            <a:r>
              <a:rPr lang="en-US" sz="4800" dirty="0">
                <a:solidFill>
                  <a:srgbClr val="000000"/>
                </a:solidFill>
                <a:latin typeface="Open Sans Extra Bold Medium"/>
              </a:rPr>
              <a:t>. 30 </a:t>
            </a:r>
            <a:r>
              <a:rPr lang="en-US" sz="4800" dirty="0" err="1">
                <a:solidFill>
                  <a:srgbClr val="000000"/>
                </a:solidFill>
                <a:latin typeface="Open Sans Extra Bold Medium"/>
              </a:rPr>
              <a:t>adet</a:t>
            </a:r>
            <a:r>
              <a:rPr lang="en-US" sz="4800" dirty="0">
                <a:solidFill>
                  <a:srgbClr val="000000"/>
                </a:solidFill>
                <a:latin typeface="Open Sans Extra Bold Medium"/>
              </a:rPr>
              <a:t> </a:t>
            </a:r>
            <a:r>
              <a:rPr lang="en-US" sz="4800" dirty="0" err="1">
                <a:solidFill>
                  <a:srgbClr val="000000"/>
                </a:solidFill>
                <a:latin typeface="Open Sans Extra Bold Medium"/>
              </a:rPr>
              <a:t>devlet</a:t>
            </a:r>
            <a:r>
              <a:rPr lang="en-US" sz="4800" dirty="0">
                <a:solidFill>
                  <a:srgbClr val="000000"/>
                </a:solidFill>
                <a:latin typeface="Open Sans Extra Bold Medium"/>
              </a:rPr>
              <a:t> </a:t>
            </a:r>
            <a:r>
              <a:rPr lang="en-US" sz="4800" dirty="0" err="1">
                <a:solidFill>
                  <a:srgbClr val="000000"/>
                </a:solidFill>
                <a:latin typeface="Open Sans Extra Bold Medium"/>
              </a:rPr>
              <a:t>üniversitesi</a:t>
            </a:r>
            <a:r>
              <a:rPr lang="en-US" sz="4800" dirty="0">
                <a:solidFill>
                  <a:srgbClr val="000000"/>
                </a:solidFill>
                <a:latin typeface="Open Sans Extra Bold Medium"/>
              </a:rPr>
              <a:t>, 4 </a:t>
            </a:r>
            <a:r>
              <a:rPr lang="en-US" sz="4800" dirty="0" err="1">
                <a:solidFill>
                  <a:srgbClr val="000000"/>
                </a:solidFill>
                <a:latin typeface="Open Sans Extra Bold Medium"/>
              </a:rPr>
              <a:t>özel</a:t>
            </a:r>
            <a:r>
              <a:rPr lang="en-US" sz="4800" dirty="0">
                <a:solidFill>
                  <a:srgbClr val="000000"/>
                </a:solidFill>
                <a:latin typeface="Open Sans Extra Bold Medium"/>
              </a:rPr>
              <a:t> </a:t>
            </a:r>
            <a:r>
              <a:rPr lang="en-US" sz="4800" dirty="0" err="1">
                <a:solidFill>
                  <a:srgbClr val="000000"/>
                </a:solidFill>
                <a:latin typeface="Open Sans Extra Bold Medium"/>
              </a:rPr>
              <a:t>üniversite</a:t>
            </a:r>
            <a:r>
              <a:rPr lang="en-US" sz="4800" dirty="0">
                <a:solidFill>
                  <a:srgbClr val="000000"/>
                </a:solidFill>
                <a:latin typeface="Open Sans Extra Bold Medium"/>
              </a:rPr>
              <a:t>(</a:t>
            </a:r>
            <a:r>
              <a:rPr lang="en-US" sz="4800" dirty="0" err="1">
                <a:solidFill>
                  <a:srgbClr val="000000"/>
                </a:solidFill>
                <a:latin typeface="Open Sans Extra Bold Medium"/>
              </a:rPr>
              <a:t>katolik</a:t>
            </a:r>
            <a:r>
              <a:rPr lang="en-US" sz="4800" dirty="0">
                <a:solidFill>
                  <a:srgbClr val="000000"/>
                </a:solidFill>
                <a:latin typeface="Open Sans Extra Bold Medium"/>
              </a:rPr>
              <a:t> </a:t>
            </a:r>
            <a:r>
              <a:rPr lang="en-US" sz="4800" dirty="0" err="1">
                <a:solidFill>
                  <a:srgbClr val="000000"/>
                </a:solidFill>
                <a:latin typeface="Open Sans Extra Bold Medium"/>
              </a:rPr>
              <a:t>kilisesine</a:t>
            </a:r>
            <a:r>
              <a:rPr lang="en-US" sz="4800" dirty="0">
                <a:solidFill>
                  <a:srgbClr val="000000"/>
                </a:solidFill>
                <a:latin typeface="Open Sans Extra Bold Medium"/>
              </a:rPr>
              <a:t> </a:t>
            </a:r>
            <a:r>
              <a:rPr lang="en-US" sz="4800" dirty="0" err="1">
                <a:solidFill>
                  <a:srgbClr val="000000"/>
                </a:solidFill>
                <a:latin typeface="Open Sans Extra Bold Medium"/>
              </a:rPr>
              <a:t>bağlıdır</a:t>
            </a:r>
            <a:r>
              <a:rPr lang="en-US" sz="4800" dirty="0">
                <a:solidFill>
                  <a:srgbClr val="000000"/>
                </a:solidFill>
                <a:latin typeface="Open Sans Extra Bold Medium"/>
              </a:rPr>
              <a:t>) </a:t>
            </a:r>
            <a:r>
              <a:rPr lang="en-US" sz="4800" dirty="0" err="1">
                <a:solidFill>
                  <a:srgbClr val="000000"/>
                </a:solidFill>
                <a:latin typeface="Open Sans Extra Bold Medium"/>
              </a:rPr>
              <a:t>vardır</a:t>
            </a:r>
            <a:r>
              <a:rPr lang="en-US" sz="4800" dirty="0">
                <a:solidFill>
                  <a:srgbClr val="000000"/>
                </a:solidFill>
                <a:latin typeface="Open Sans Extra Bold Medium"/>
              </a:rPr>
              <a:t>.</a:t>
            </a:r>
          </a:p>
          <a:p>
            <a:pPr algn="just">
              <a:lnSpc>
                <a:spcPts val="5039"/>
              </a:lnSpc>
            </a:pPr>
            <a:endParaRPr lang="en-US" sz="4800" dirty="0">
              <a:solidFill>
                <a:srgbClr val="000000"/>
              </a:solidFill>
              <a:latin typeface="Open Sans Extra Bold Medium"/>
            </a:endParaRPr>
          </a:p>
          <a:p>
            <a:pPr algn="ctr">
              <a:lnSpc>
                <a:spcPts val="7839"/>
              </a:lnSpc>
            </a:pPr>
            <a:endParaRPr lang="en-US" sz="4800" dirty="0">
              <a:solidFill>
                <a:srgbClr val="000000"/>
              </a:solidFill>
              <a:latin typeface="Open Sans Extra Bold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342900" y="600075"/>
            <a:ext cx="17602200" cy="9234805"/>
          </a:xfrm>
          <a:prstGeom prst="rect">
            <a:avLst/>
          </a:prstGeom>
        </p:spPr>
        <p:txBody>
          <a:bodyPr lIns="0" tIns="0" rIns="0" bIns="0" rtlCol="0" anchor="t">
            <a:spAutoFit/>
          </a:bodyPr>
          <a:lstStyle/>
          <a:p>
            <a:pPr>
              <a:lnSpc>
                <a:spcPts val="8119"/>
              </a:lnSpc>
            </a:pPr>
            <a:r>
              <a:rPr lang="en-US" sz="5800">
                <a:solidFill>
                  <a:srgbClr val="000000"/>
                </a:solidFill>
                <a:latin typeface="DejaVu Serif"/>
              </a:rPr>
              <a:t>Madrid</a:t>
            </a:r>
            <a:r>
              <a:rPr lang="en-US" sz="5800">
                <a:solidFill>
                  <a:srgbClr val="000000"/>
                </a:solidFill>
                <a:latin typeface="Arimo"/>
              </a:rPr>
              <a:t>, İspanya'nın başkenti ve Madrid bölgesinin yönetim merkezi.İber Yarımadası'nın orta kesiminde yer alır.İstanbul, Londra, Berlin ve Paris'ten sonra Avrupa'nın en kalabalık beşinci şehridir.İspanya Ulusal İstatistik Enstitüsü'ne (Instituto Nacional de Estadística de España) göre 2019 yılı itibariyle şehir, 6.507.184 kişilik bir nüfusa sahiptir.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638175" y="209550"/>
            <a:ext cx="17052174" cy="9521190"/>
          </a:xfrm>
          <a:prstGeom prst="rect">
            <a:avLst/>
          </a:prstGeom>
        </p:spPr>
        <p:txBody>
          <a:bodyPr lIns="0" tIns="0" rIns="0" bIns="0" rtlCol="0" anchor="t">
            <a:spAutoFit/>
          </a:bodyPr>
          <a:lstStyle/>
          <a:p>
            <a:pPr algn="just">
              <a:lnSpc>
                <a:spcPts val="7559"/>
              </a:lnSpc>
            </a:pPr>
            <a:r>
              <a:rPr lang="en-US" sz="5400">
                <a:solidFill>
                  <a:srgbClr val="000000"/>
                </a:solidFill>
                <a:latin typeface="Arimo"/>
              </a:rPr>
              <a:t>İspanya krallarının resmi ikametgahı,</a:t>
            </a:r>
          </a:p>
          <a:p>
            <a:pPr algn="just">
              <a:lnSpc>
                <a:spcPts val="7559"/>
              </a:lnSpc>
            </a:pPr>
            <a:r>
              <a:rPr lang="en-US" sz="5400">
                <a:solidFill>
                  <a:srgbClr val="000000"/>
                </a:solidFill>
                <a:latin typeface="Arimo"/>
              </a:rPr>
              <a:t>Genel Mahkemeler (Kongre ve Senato), Yüksek Mahkeme ve Anayasa Mahkemesi de başkent Madrid'de bulunmaktadır.Ekonomik olarak Londra, Paris ve Moskova'dan sonra Avrupa'nın dördüncü en zengin şehridir.Madrid, Pekin ve Milano'dan sonra dünyanın en çok çokuluslu varlığına sahip 8. şehridir.Şehirde çok sayıda müze bulunmaktadır.Bunların içerisinde Prado Müzesi (El Museo del Prado), dünyanın en büyük sanat galerisi olarak kabul edilmektedir.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5940373" y="171450"/>
            <a:ext cx="5791200" cy="1231900"/>
          </a:xfrm>
          <a:prstGeom prst="rect">
            <a:avLst/>
          </a:prstGeom>
        </p:spPr>
        <p:txBody>
          <a:bodyPr lIns="0" tIns="0" rIns="0" bIns="0" rtlCol="0" anchor="t">
            <a:spAutoFit/>
          </a:bodyPr>
          <a:lstStyle/>
          <a:p>
            <a:pPr algn="ctr">
              <a:lnSpc>
                <a:spcPts val="9800"/>
              </a:lnSpc>
            </a:pPr>
            <a:r>
              <a:rPr lang="en-US" sz="7000">
                <a:solidFill>
                  <a:srgbClr val="000000"/>
                </a:solidFill>
                <a:latin typeface="Arimo"/>
              </a:rPr>
              <a:t>COĞRAFYASI</a:t>
            </a:r>
          </a:p>
        </p:txBody>
      </p:sp>
      <p:sp>
        <p:nvSpPr>
          <p:cNvPr id="3" name="TextBox 3"/>
          <p:cNvSpPr txBox="1"/>
          <p:nvPr/>
        </p:nvSpPr>
        <p:spPr>
          <a:xfrm>
            <a:off x="538162" y="1609725"/>
            <a:ext cx="17211675" cy="8331448"/>
          </a:xfrm>
          <a:prstGeom prst="rect">
            <a:avLst/>
          </a:prstGeom>
        </p:spPr>
        <p:txBody>
          <a:bodyPr lIns="0" tIns="0" rIns="0" bIns="0" rtlCol="0" anchor="t">
            <a:spAutoFit/>
          </a:bodyPr>
          <a:lstStyle/>
          <a:p>
            <a:pPr algn="just">
              <a:lnSpc>
                <a:spcPts val="7279"/>
              </a:lnSpc>
            </a:pPr>
            <a:r>
              <a:rPr lang="en-US" sz="4800" dirty="0">
                <a:solidFill>
                  <a:srgbClr val="000000"/>
                </a:solidFill>
                <a:latin typeface="DejaVu Serif"/>
              </a:rPr>
              <a:t>Metropolitan </a:t>
            </a:r>
            <a:r>
              <a:rPr lang="en-US" sz="4800" dirty="0" err="1">
                <a:solidFill>
                  <a:srgbClr val="000000"/>
                </a:solidFill>
                <a:latin typeface="DejaVu Serif"/>
              </a:rPr>
              <a:t>alanın</a:t>
            </a:r>
            <a:r>
              <a:rPr lang="en-US" sz="4800" dirty="0">
                <a:solidFill>
                  <a:srgbClr val="000000"/>
                </a:solidFill>
                <a:latin typeface="DejaVu Serif"/>
              </a:rPr>
              <a:t> </a:t>
            </a:r>
            <a:r>
              <a:rPr lang="en-US" sz="4800" dirty="0" err="1">
                <a:solidFill>
                  <a:srgbClr val="000000"/>
                </a:solidFill>
                <a:latin typeface="DejaVu Serif"/>
              </a:rPr>
              <a:t>yüz</a:t>
            </a:r>
            <a:r>
              <a:rPr lang="en-US" sz="4800" dirty="0">
                <a:solidFill>
                  <a:srgbClr val="000000"/>
                </a:solidFill>
                <a:latin typeface="DejaVu Serif"/>
              </a:rPr>
              <a:t> </a:t>
            </a:r>
            <a:r>
              <a:rPr lang="en-US" sz="4800" dirty="0" err="1">
                <a:solidFill>
                  <a:srgbClr val="000000"/>
                </a:solidFill>
                <a:latin typeface="DejaVu Serif"/>
              </a:rPr>
              <a:t>ölçümü</a:t>
            </a:r>
            <a:r>
              <a:rPr lang="en-US" sz="4800" dirty="0">
                <a:solidFill>
                  <a:srgbClr val="000000"/>
                </a:solidFill>
                <a:latin typeface="DejaVu Serif"/>
              </a:rPr>
              <a:t> 1.020 km² </a:t>
            </a:r>
            <a:r>
              <a:rPr lang="en-US" sz="4800" dirty="0" err="1">
                <a:solidFill>
                  <a:srgbClr val="000000"/>
                </a:solidFill>
                <a:latin typeface="DejaVu Serif"/>
              </a:rPr>
              <a:t>olup</a:t>
            </a:r>
            <a:r>
              <a:rPr lang="en-US" sz="4800" dirty="0">
                <a:solidFill>
                  <a:srgbClr val="000000"/>
                </a:solidFill>
                <a:latin typeface="DejaVu Serif"/>
              </a:rPr>
              <a:t> </a:t>
            </a:r>
            <a:r>
              <a:rPr lang="en-US" sz="4800" dirty="0" err="1">
                <a:solidFill>
                  <a:srgbClr val="000000"/>
                </a:solidFill>
                <a:latin typeface="DejaVu Serif"/>
              </a:rPr>
              <a:t>nüfusu</a:t>
            </a:r>
            <a:r>
              <a:rPr lang="en-US" sz="4800" dirty="0">
                <a:solidFill>
                  <a:srgbClr val="000000"/>
                </a:solidFill>
                <a:latin typeface="DejaVu Serif"/>
              </a:rPr>
              <a:t> 7 </a:t>
            </a:r>
            <a:r>
              <a:rPr lang="en-US" sz="4800" dirty="0" err="1">
                <a:solidFill>
                  <a:srgbClr val="000000"/>
                </a:solidFill>
                <a:latin typeface="DejaVu Serif"/>
              </a:rPr>
              <a:t>milyonu</a:t>
            </a:r>
            <a:r>
              <a:rPr lang="en-US" sz="4800" dirty="0">
                <a:solidFill>
                  <a:srgbClr val="000000"/>
                </a:solidFill>
                <a:latin typeface="DejaVu Serif"/>
              </a:rPr>
              <a:t> </a:t>
            </a:r>
            <a:r>
              <a:rPr lang="en-US" sz="4800" dirty="0" err="1">
                <a:solidFill>
                  <a:srgbClr val="000000"/>
                </a:solidFill>
                <a:latin typeface="DejaVu Serif"/>
              </a:rPr>
              <a:t>aşkındır</a:t>
            </a:r>
            <a:r>
              <a:rPr lang="en-US" sz="4800" dirty="0">
                <a:solidFill>
                  <a:srgbClr val="000000"/>
                </a:solidFill>
                <a:latin typeface="DejaVu Serif"/>
              </a:rPr>
              <a:t>.</a:t>
            </a:r>
          </a:p>
          <a:p>
            <a:pPr algn="just">
              <a:lnSpc>
                <a:spcPts val="7279"/>
              </a:lnSpc>
            </a:pPr>
            <a:r>
              <a:rPr lang="en-US" sz="4800" dirty="0" err="1">
                <a:solidFill>
                  <a:srgbClr val="000000"/>
                </a:solidFill>
                <a:latin typeface="Arimo"/>
              </a:rPr>
              <a:t>Avrupa'nın</a:t>
            </a:r>
            <a:r>
              <a:rPr lang="en-US" sz="4800" dirty="0">
                <a:solidFill>
                  <a:srgbClr val="000000"/>
                </a:solidFill>
                <a:latin typeface="Arimo"/>
              </a:rPr>
              <a:t> </a:t>
            </a:r>
            <a:r>
              <a:rPr lang="en-US" sz="4800" dirty="0" err="1">
                <a:solidFill>
                  <a:srgbClr val="000000"/>
                </a:solidFill>
                <a:latin typeface="Arimo"/>
              </a:rPr>
              <a:t>en</a:t>
            </a:r>
            <a:r>
              <a:rPr lang="en-US" sz="4800" dirty="0">
                <a:solidFill>
                  <a:srgbClr val="000000"/>
                </a:solidFill>
                <a:latin typeface="Arimo"/>
              </a:rPr>
              <a:t> </a:t>
            </a:r>
            <a:r>
              <a:rPr lang="en-US" sz="4800" dirty="0" err="1">
                <a:solidFill>
                  <a:srgbClr val="000000"/>
                </a:solidFill>
                <a:latin typeface="Arimo"/>
              </a:rPr>
              <a:t>yüksek</a:t>
            </a:r>
            <a:r>
              <a:rPr lang="en-US" sz="4800" dirty="0">
                <a:solidFill>
                  <a:srgbClr val="000000"/>
                </a:solidFill>
                <a:latin typeface="Arimo"/>
              </a:rPr>
              <a:t> </a:t>
            </a:r>
            <a:r>
              <a:rPr lang="en-US" sz="4800" dirty="0" err="1">
                <a:solidFill>
                  <a:srgbClr val="000000"/>
                </a:solidFill>
                <a:latin typeface="Arimo"/>
              </a:rPr>
              <a:t>başkentlerinden</a:t>
            </a:r>
            <a:r>
              <a:rPr lang="en-US" sz="4800" dirty="0">
                <a:solidFill>
                  <a:srgbClr val="000000"/>
                </a:solidFill>
                <a:latin typeface="Arimo"/>
              </a:rPr>
              <a:t> </a:t>
            </a:r>
            <a:r>
              <a:rPr lang="en-US" sz="4800" dirty="0" err="1">
                <a:solidFill>
                  <a:srgbClr val="000000"/>
                </a:solidFill>
                <a:latin typeface="Arimo"/>
              </a:rPr>
              <a:t>biri</a:t>
            </a:r>
            <a:r>
              <a:rPr lang="en-US" sz="4800" dirty="0">
                <a:solidFill>
                  <a:srgbClr val="000000"/>
                </a:solidFill>
                <a:latin typeface="Arimo"/>
              </a:rPr>
              <a:t> </a:t>
            </a:r>
            <a:r>
              <a:rPr lang="en-US" sz="4800" dirty="0" err="1">
                <a:solidFill>
                  <a:srgbClr val="000000"/>
                </a:solidFill>
                <a:latin typeface="Arimo"/>
              </a:rPr>
              <a:t>olan</a:t>
            </a:r>
            <a:r>
              <a:rPr lang="en-US" sz="4800" dirty="0">
                <a:solidFill>
                  <a:srgbClr val="000000"/>
                </a:solidFill>
                <a:latin typeface="Arimo"/>
              </a:rPr>
              <a:t> Madrid, </a:t>
            </a:r>
            <a:r>
              <a:rPr lang="en-US" sz="4800" dirty="0" err="1">
                <a:solidFill>
                  <a:srgbClr val="000000"/>
                </a:solidFill>
                <a:latin typeface="Arimo"/>
              </a:rPr>
              <a:t>Orta</a:t>
            </a:r>
            <a:r>
              <a:rPr lang="en-US" sz="4800" dirty="0">
                <a:solidFill>
                  <a:srgbClr val="000000"/>
                </a:solidFill>
                <a:latin typeface="Arimo"/>
              </a:rPr>
              <a:t> </a:t>
            </a:r>
            <a:r>
              <a:rPr lang="en-US" sz="4800" dirty="0" err="1">
                <a:solidFill>
                  <a:srgbClr val="000000"/>
                </a:solidFill>
                <a:latin typeface="Arimo"/>
              </a:rPr>
              <a:t>Plato'nun</a:t>
            </a:r>
            <a:r>
              <a:rPr lang="en-US" sz="4800" dirty="0">
                <a:solidFill>
                  <a:srgbClr val="000000"/>
                </a:solidFill>
                <a:latin typeface="Arimo"/>
              </a:rPr>
              <a:t> </a:t>
            </a:r>
            <a:r>
              <a:rPr lang="en-US" sz="4800" dirty="0" err="1">
                <a:solidFill>
                  <a:srgbClr val="000000"/>
                </a:solidFill>
                <a:latin typeface="Arimo"/>
              </a:rPr>
              <a:t>dalgalı</a:t>
            </a:r>
            <a:r>
              <a:rPr lang="en-US" sz="4800" dirty="0">
                <a:solidFill>
                  <a:srgbClr val="000000"/>
                </a:solidFill>
                <a:latin typeface="Arimo"/>
              </a:rPr>
              <a:t> </a:t>
            </a:r>
            <a:r>
              <a:rPr lang="en-US" sz="4800" dirty="0" err="1">
                <a:solidFill>
                  <a:srgbClr val="000000"/>
                </a:solidFill>
                <a:latin typeface="Arimo"/>
              </a:rPr>
              <a:t>bir</a:t>
            </a:r>
            <a:r>
              <a:rPr lang="en-US" sz="4800" dirty="0">
                <a:solidFill>
                  <a:srgbClr val="000000"/>
                </a:solidFill>
                <a:latin typeface="Arimo"/>
              </a:rPr>
              <a:t> </a:t>
            </a:r>
            <a:r>
              <a:rPr lang="en-US" sz="4800" dirty="0" err="1">
                <a:solidFill>
                  <a:srgbClr val="000000"/>
                </a:solidFill>
                <a:latin typeface="Arimo"/>
              </a:rPr>
              <a:t>platosunda</a:t>
            </a:r>
            <a:r>
              <a:rPr lang="en-US" sz="4800" dirty="0">
                <a:solidFill>
                  <a:srgbClr val="000000"/>
                </a:solidFill>
                <a:latin typeface="Arimo"/>
              </a:rPr>
              <a:t> 635 m </a:t>
            </a:r>
            <a:r>
              <a:rPr lang="en-US" sz="4800" dirty="0" err="1">
                <a:solidFill>
                  <a:srgbClr val="000000"/>
                </a:solidFill>
                <a:latin typeface="Arimo"/>
              </a:rPr>
              <a:t>yükseklikte</a:t>
            </a:r>
            <a:r>
              <a:rPr lang="en-US" sz="4800" dirty="0">
                <a:solidFill>
                  <a:srgbClr val="000000"/>
                </a:solidFill>
                <a:latin typeface="Arimo"/>
              </a:rPr>
              <a:t> </a:t>
            </a:r>
            <a:r>
              <a:rPr lang="en-US" sz="4800" dirty="0" err="1">
                <a:solidFill>
                  <a:srgbClr val="000000"/>
                </a:solidFill>
                <a:latin typeface="Arimo"/>
              </a:rPr>
              <a:t>yer</a:t>
            </a:r>
            <a:r>
              <a:rPr lang="en-US" sz="4800" dirty="0">
                <a:solidFill>
                  <a:srgbClr val="000000"/>
                </a:solidFill>
                <a:latin typeface="Arimo"/>
              </a:rPr>
              <a:t> </a:t>
            </a:r>
            <a:r>
              <a:rPr lang="en-US" sz="4800" dirty="0" err="1">
                <a:solidFill>
                  <a:srgbClr val="000000"/>
                </a:solidFill>
                <a:latin typeface="Arimo"/>
              </a:rPr>
              <a:t>alır</a:t>
            </a:r>
            <a:r>
              <a:rPr lang="en-US" sz="4800" dirty="0">
                <a:solidFill>
                  <a:srgbClr val="000000"/>
                </a:solidFill>
                <a:latin typeface="Arimo"/>
              </a:rPr>
              <a:t>. </a:t>
            </a:r>
            <a:r>
              <a:rPr lang="en-US" sz="4800" dirty="0" err="1">
                <a:solidFill>
                  <a:srgbClr val="000000"/>
                </a:solidFill>
                <a:latin typeface="Arimo"/>
              </a:rPr>
              <a:t>Yüksek</a:t>
            </a:r>
            <a:r>
              <a:rPr lang="en-US" sz="4800" dirty="0">
                <a:solidFill>
                  <a:srgbClr val="000000"/>
                </a:solidFill>
                <a:latin typeface="Arimo"/>
              </a:rPr>
              <a:t> </a:t>
            </a:r>
            <a:r>
              <a:rPr lang="en-US" sz="4800" dirty="0" err="1">
                <a:solidFill>
                  <a:srgbClr val="000000"/>
                </a:solidFill>
                <a:latin typeface="Arimo"/>
              </a:rPr>
              <a:t>konumu</a:t>
            </a:r>
            <a:r>
              <a:rPr lang="en-US" sz="4800" dirty="0">
                <a:solidFill>
                  <a:srgbClr val="000000"/>
                </a:solidFill>
                <a:latin typeface="Arimo"/>
              </a:rPr>
              <a:t> </a:t>
            </a:r>
            <a:r>
              <a:rPr lang="en-US" sz="4800" dirty="0" err="1">
                <a:solidFill>
                  <a:srgbClr val="000000"/>
                </a:solidFill>
                <a:latin typeface="Arimo"/>
              </a:rPr>
              <a:t>ve</a:t>
            </a:r>
            <a:r>
              <a:rPr lang="en-US" sz="4800" dirty="0">
                <a:solidFill>
                  <a:srgbClr val="000000"/>
                </a:solidFill>
                <a:latin typeface="Arimo"/>
              </a:rPr>
              <a:t> </a:t>
            </a:r>
            <a:r>
              <a:rPr lang="en-US" sz="4800" dirty="0" err="1">
                <a:solidFill>
                  <a:srgbClr val="000000"/>
                </a:solidFill>
                <a:latin typeface="Arimo"/>
              </a:rPr>
              <a:t>hava</a:t>
            </a:r>
            <a:r>
              <a:rPr lang="en-US" sz="4800" dirty="0">
                <a:solidFill>
                  <a:srgbClr val="000000"/>
                </a:solidFill>
                <a:latin typeface="Arimo"/>
              </a:rPr>
              <a:t> </a:t>
            </a:r>
            <a:r>
              <a:rPr lang="en-US" sz="4800" dirty="0" err="1">
                <a:solidFill>
                  <a:srgbClr val="000000"/>
                </a:solidFill>
                <a:latin typeface="Arimo"/>
              </a:rPr>
              <a:t>kütlelerinin</a:t>
            </a:r>
            <a:r>
              <a:rPr lang="en-US" sz="4800" dirty="0">
                <a:solidFill>
                  <a:srgbClr val="000000"/>
                </a:solidFill>
                <a:latin typeface="Arimo"/>
              </a:rPr>
              <a:t> </a:t>
            </a:r>
            <a:r>
              <a:rPr lang="en-US" sz="4800" dirty="0" err="1">
                <a:solidFill>
                  <a:srgbClr val="000000"/>
                </a:solidFill>
                <a:latin typeface="Arimo"/>
              </a:rPr>
              <a:t>etkisine</a:t>
            </a:r>
            <a:r>
              <a:rPr lang="en-US" sz="4800" dirty="0">
                <a:solidFill>
                  <a:srgbClr val="000000"/>
                </a:solidFill>
                <a:latin typeface="Arimo"/>
              </a:rPr>
              <a:t> </a:t>
            </a:r>
            <a:r>
              <a:rPr lang="en-US" sz="4800" dirty="0" err="1">
                <a:solidFill>
                  <a:srgbClr val="000000"/>
                </a:solidFill>
                <a:latin typeface="Arimo"/>
              </a:rPr>
              <a:t>açık</a:t>
            </a:r>
            <a:r>
              <a:rPr lang="en-US" sz="4800" dirty="0">
                <a:solidFill>
                  <a:srgbClr val="000000"/>
                </a:solidFill>
                <a:latin typeface="Arimo"/>
              </a:rPr>
              <a:t> </a:t>
            </a:r>
            <a:r>
              <a:rPr lang="en-US" sz="4800" dirty="0" err="1">
                <a:solidFill>
                  <a:srgbClr val="000000"/>
                </a:solidFill>
                <a:latin typeface="Arimo"/>
              </a:rPr>
              <a:t>olması</a:t>
            </a:r>
            <a:r>
              <a:rPr lang="en-US" sz="4800" dirty="0">
                <a:solidFill>
                  <a:srgbClr val="000000"/>
                </a:solidFill>
                <a:latin typeface="Arimo"/>
              </a:rPr>
              <a:t> </a:t>
            </a:r>
            <a:r>
              <a:rPr lang="en-US" sz="4800" dirty="0" err="1">
                <a:solidFill>
                  <a:srgbClr val="000000"/>
                </a:solidFill>
                <a:latin typeface="Arimo"/>
              </a:rPr>
              <a:t>sebebiyle</a:t>
            </a:r>
            <a:r>
              <a:rPr lang="en-US" sz="4800" dirty="0">
                <a:solidFill>
                  <a:srgbClr val="000000"/>
                </a:solidFill>
                <a:latin typeface="Arimo"/>
              </a:rPr>
              <a:t> ani </a:t>
            </a:r>
            <a:r>
              <a:rPr lang="en-US" sz="4800" dirty="0" err="1">
                <a:solidFill>
                  <a:srgbClr val="000000"/>
                </a:solidFill>
                <a:latin typeface="Arimo"/>
              </a:rPr>
              <a:t>sıcaklık</a:t>
            </a:r>
            <a:r>
              <a:rPr lang="en-US" sz="4800" dirty="0">
                <a:solidFill>
                  <a:srgbClr val="000000"/>
                </a:solidFill>
                <a:latin typeface="Arimo"/>
              </a:rPr>
              <a:t> </a:t>
            </a:r>
            <a:r>
              <a:rPr lang="en-US" sz="4800" dirty="0" err="1">
                <a:solidFill>
                  <a:srgbClr val="000000"/>
                </a:solidFill>
                <a:latin typeface="Arimo"/>
              </a:rPr>
              <a:t>değişiklikleri</a:t>
            </a:r>
            <a:r>
              <a:rPr lang="en-US" sz="4800" dirty="0">
                <a:solidFill>
                  <a:srgbClr val="000000"/>
                </a:solidFill>
                <a:latin typeface="Arimo"/>
              </a:rPr>
              <a:t> </a:t>
            </a:r>
            <a:r>
              <a:rPr lang="en-US" sz="4800" dirty="0" err="1">
                <a:solidFill>
                  <a:srgbClr val="000000"/>
                </a:solidFill>
                <a:latin typeface="Arimo"/>
              </a:rPr>
              <a:t>sık</a:t>
            </a:r>
            <a:r>
              <a:rPr lang="en-US" sz="4800" dirty="0">
                <a:solidFill>
                  <a:srgbClr val="000000"/>
                </a:solidFill>
                <a:latin typeface="Arimo"/>
              </a:rPr>
              <a:t> </a:t>
            </a:r>
            <a:r>
              <a:rPr lang="en-US" sz="4800" dirty="0" err="1">
                <a:solidFill>
                  <a:srgbClr val="000000"/>
                </a:solidFill>
                <a:latin typeface="Arimo"/>
              </a:rPr>
              <a:t>görülür</a:t>
            </a:r>
            <a:r>
              <a:rPr lang="en-US" sz="4800" dirty="0">
                <a:solidFill>
                  <a:srgbClr val="000000"/>
                </a:solidFill>
                <a:latin typeface="Arimo"/>
              </a:rPr>
              <a:t>. </a:t>
            </a:r>
            <a:r>
              <a:rPr lang="en-US" sz="4800" dirty="0" err="1">
                <a:solidFill>
                  <a:srgbClr val="000000"/>
                </a:solidFill>
                <a:latin typeface="Arimo"/>
              </a:rPr>
              <a:t>Yaz</a:t>
            </a:r>
            <a:r>
              <a:rPr lang="en-US" sz="4800" dirty="0">
                <a:solidFill>
                  <a:srgbClr val="000000"/>
                </a:solidFill>
                <a:latin typeface="Arimo"/>
              </a:rPr>
              <a:t> </a:t>
            </a:r>
            <a:r>
              <a:rPr lang="en-US" sz="4800" dirty="0" err="1">
                <a:solidFill>
                  <a:srgbClr val="000000"/>
                </a:solidFill>
                <a:latin typeface="Arimo"/>
              </a:rPr>
              <a:t>ayları</a:t>
            </a:r>
            <a:r>
              <a:rPr lang="en-US" sz="4800" dirty="0">
                <a:solidFill>
                  <a:srgbClr val="000000"/>
                </a:solidFill>
                <a:latin typeface="Arimo"/>
              </a:rPr>
              <a:t> </a:t>
            </a:r>
            <a:r>
              <a:rPr lang="en-US" sz="4800" dirty="0" err="1">
                <a:solidFill>
                  <a:srgbClr val="000000"/>
                </a:solidFill>
                <a:latin typeface="Arimo"/>
              </a:rPr>
              <a:t>boğucu</a:t>
            </a:r>
            <a:r>
              <a:rPr lang="en-US" sz="4800" dirty="0">
                <a:solidFill>
                  <a:srgbClr val="000000"/>
                </a:solidFill>
                <a:latin typeface="Arimo"/>
              </a:rPr>
              <a:t> </a:t>
            </a:r>
            <a:r>
              <a:rPr lang="en-US" sz="4800" dirty="0" err="1">
                <a:solidFill>
                  <a:srgbClr val="000000"/>
                </a:solidFill>
                <a:latin typeface="Arimo"/>
              </a:rPr>
              <a:t>olup</a:t>
            </a:r>
            <a:r>
              <a:rPr lang="en-US" sz="4800" dirty="0">
                <a:solidFill>
                  <a:srgbClr val="000000"/>
                </a:solidFill>
                <a:latin typeface="Arimo"/>
              </a:rPr>
              <a:t> </a:t>
            </a:r>
            <a:r>
              <a:rPr lang="en-US" sz="4800" dirty="0" err="1">
                <a:solidFill>
                  <a:srgbClr val="000000"/>
                </a:solidFill>
                <a:latin typeface="Arimo"/>
              </a:rPr>
              <a:t>sıcaklık</a:t>
            </a:r>
            <a:r>
              <a:rPr lang="en-US" sz="4800" dirty="0">
                <a:solidFill>
                  <a:srgbClr val="000000"/>
                </a:solidFill>
                <a:latin typeface="Arimo"/>
              </a:rPr>
              <a:t> </a:t>
            </a:r>
            <a:r>
              <a:rPr lang="en-US" sz="4800" dirty="0" err="1">
                <a:solidFill>
                  <a:srgbClr val="000000"/>
                </a:solidFill>
                <a:latin typeface="Arimo"/>
              </a:rPr>
              <a:t>bazen</a:t>
            </a:r>
            <a:r>
              <a:rPr lang="en-US" sz="4800" dirty="0">
                <a:solidFill>
                  <a:srgbClr val="000000"/>
                </a:solidFill>
                <a:latin typeface="Arimo"/>
              </a:rPr>
              <a:t> 38 °</a:t>
            </a:r>
            <a:r>
              <a:rPr lang="en-US" sz="4800" dirty="0" err="1">
                <a:solidFill>
                  <a:srgbClr val="000000"/>
                </a:solidFill>
                <a:latin typeface="Arimo"/>
              </a:rPr>
              <a:t>C'ye</a:t>
            </a:r>
            <a:r>
              <a:rPr lang="en-US" sz="4800" dirty="0">
                <a:solidFill>
                  <a:srgbClr val="000000"/>
                </a:solidFill>
                <a:latin typeface="Arimo"/>
              </a:rPr>
              <a:t> </a:t>
            </a:r>
            <a:r>
              <a:rPr lang="en-US" sz="4800" dirty="0" err="1">
                <a:solidFill>
                  <a:srgbClr val="000000"/>
                </a:solidFill>
                <a:latin typeface="Arimo"/>
              </a:rPr>
              <a:t>kadar</a:t>
            </a:r>
            <a:r>
              <a:rPr lang="en-US" sz="4800" dirty="0">
                <a:solidFill>
                  <a:srgbClr val="000000"/>
                </a:solidFill>
                <a:latin typeface="Arimo"/>
              </a:rPr>
              <a:t> </a:t>
            </a:r>
            <a:r>
              <a:rPr lang="en-US" sz="4800" dirty="0" err="1">
                <a:solidFill>
                  <a:srgbClr val="000000"/>
                </a:solidFill>
                <a:latin typeface="Arimo"/>
              </a:rPr>
              <a:t>ulaşır</a:t>
            </a:r>
            <a:r>
              <a:rPr lang="en-US" sz="4800" dirty="0">
                <a:solidFill>
                  <a:srgbClr val="000000"/>
                </a:solidFill>
                <a:latin typeface="Arimo"/>
              </a:rPr>
              <a:t>. </a:t>
            </a:r>
            <a:r>
              <a:rPr lang="en-US" sz="4800" dirty="0" err="1">
                <a:solidFill>
                  <a:srgbClr val="000000"/>
                </a:solidFill>
                <a:latin typeface="Arimo"/>
              </a:rPr>
              <a:t>Yıllık</a:t>
            </a:r>
            <a:r>
              <a:rPr lang="en-US" sz="4800" dirty="0">
                <a:solidFill>
                  <a:srgbClr val="000000"/>
                </a:solidFill>
                <a:latin typeface="Arimo"/>
              </a:rPr>
              <a:t> </a:t>
            </a:r>
            <a:r>
              <a:rPr lang="en-US" sz="4800" dirty="0" err="1">
                <a:solidFill>
                  <a:srgbClr val="000000"/>
                </a:solidFill>
                <a:latin typeface="Arimo"/>
              </a:rPr>
              <a:t>ortalama</a:t>
            </a:r>
            <a:r>
              <a:rPr lang="en-US" sz="4800" dirty="0">
                <a:solidFill>
                  <a:srgbClr val="000000"/>
                </a:solidFill>
                <a:latin typeface="Arimo"/>
              </a:rPr>
              <a:t> </a:t>
            </a:r>
            <a:r>
              <a:rPr lang="en-US" sz="4800" dirty="0" err="1">
                <a:solidFill>
                  <a:srgbClr val="000000"/>
                </a:solidFill>
                <a:latin typeface="Arimo"/>
              </a:rPr>
              <a:t>sıcaklık</a:t>
            </a:r>
            <a:r>
              <a:rPr lang="en-US" sz="4800" dirty="0">
                <a:solidFill>
                  <a:srgbClr val="000000"/>
                </a:solidFill>
                <a:latin typeface="Arimo"/>
              </a:rPr>
              <a:t> 2°-24 °C </a:t>
            </a:r>
            <a:r>
              <a:rPr lang="en-US" sz="4800" dirty="0" err="1">
                <a:solidFill>
                  <a:srgbClr val="000000"/>
                </a:solidFill>
                <a:latin typeface="Arimo"/>
              </a:rPr>
              <a:t>arasında</a:t>
            </a:r>
            <a:r>
              <a:rPr lang="en-US" sz="4800" dirty="0">
                <a:solidFill>
                  <a:srgbClr val="000000"/>
                </a:solidFill>
                <a:latin typeface="Arimo"/>
              </a:rPr>
              <a:t> </a:t>
            </a:r>
            <a:r>
              <a:rPr lang="en-US" sz="4800" dirty="0" err="1">
                <a:solidFill>
                  <a:srgbClr val="000000"/>
                </a:solidFill>
                <a:latin typeface="Arimo"/>
              </a:rPr>
              <a:t>değişir</a:t>
            </a:r>
            <a:r>
              <a:rPr lang="en-US" sz="4800" dirty="0">
                <a:solidFill>
                  <a:srgbClr val="000000"/>
                </a:solidFill>
                <a:latin typeface="Arimo"/>
              </a:rPr>
              <a:t>.</a:t>
            </a:r>
          </a:p>
          <a:p>
            <a:pPr algn="just">
              <a:lnSpc>
                <a:spcPts val="7280"/>
              </a:lnSpc>
            </a:pPr>
            <a:endParaRPr lang="en-US" sz="4800" dirty="0">
              <a:solidFill>
                <a:srgbClr val="000000"/>
              </a:solidFill>
              <a:latin typeface="Arim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6043612" y="190500"/>
            <a:ext cx="6200775" cy="1172845"/>
          </a:xfrm>
          <a:prstGeom prst="rect">
            <a:avLst/>
          </a:prstGeom>
        </p:spPr>
        <p:txBody>
          <a:bodyPr lIns="0" tIns="0" rIns="0" bIns="0" rtlCol="0" anchor="t">
            <a:spAutoFit/>
          </a:bodyPr>
          <a:lstStyle/>
          <a:p>
            <a:pPr algn="ctr">
              <a:lnSpc>
                <a:spcPts val="9380"/>
              </a:lnSpc>
            </a:pPr>
            <a:r>
              <a:rPr lang="en-US" sz="6700">
                <a:solidFill>
                  <a:srgbClr val="000000"/>
                </a:solidFill>
                <a:latin typeface="Arimo"/>
              </a:rPr>
              <a:t>ŞEHRİN TARİHİ</a:t>
            </a:r>
          </a:p>
        </p:txBody>
      </p:sp>
      <p:sp>
        <p:nvSpPr>
          <p:cNvPr id="3" name="TextBox 3"/>
          <p:cNvSpPr txBox="1"/>
          <p:nvPr/>
        </p:nvSpPr>
        <p:spPr>
          <a:xfrm>
            <a:off x="266700" y="1444625"/>
            <a:ext cx="17221200" cy="7395294"/>
          </a:xfrm>
          <a:prstGeom prst="rect">
            <a:avLst/>
          </a:prstGeom>
        </p:spPr>
        <p:txBody>
          <a:bodyPr lIns="0" tIns="0" rIns="0" bIns="0" rtlCol="0" anchor="t">
            <a:spAutoFit/>
          </a:bodyPr>
          <a:lstStyle/>
          <a:p>
            <a:pPr algn="just">
              <a:lnSpc>
                <a:spcPts val="7280"/>
              </a:lnSpc>
            </a:pPr>
            <a:r>
              <a:rPr lang="en-US" sz="4800" dirty="0">
                <a:solidFill>
                  <a:srgbClr val="000000"/>
                </a:solidFill>
                <a:latin typeface="Arimo"/>
              </a:rPr>
              <a:t>Manzanares </a:t>
            </a:r>
            <a:r>
              <a:rPr lang="en-US" sz="4800" dirty="0" err="1">
                <a:solidFill>
                  <a:srgbClr val="000000"/>
                </a:solidFill>
                <a:latin typeface="Arimo"/>
              </a:rPr>
              <a:t>Nehri'ne</a:t>
            </a:r>
            <a:r>
              <a:rPr lang="en-US" sz="4800" dirty="0">
                <a:solidFill>
                  <a:srgbClr val="000000"/>
                </a:solidFill>
                <a:latin typeface="Arimo"/>
              </a:rPr>
              <a:t> </a:t>
            </a:r>
            <a:r>
              <a:rPr lang="en-US" sz="4800" dirty="0" err="1">
                <a:solidFill>
                  <a:srgbClr val="000000"/>
                </a:solidFill>
                <a:latin typeface="Arimo"/>
              </a:rPr>
              <a:t>bakan</a:t>
            </a:r>
            <a:r>
              <a:rPr lang="en-US" sz="4800" dirty="0">
                <a:solidFill>
                  <a:srgbClr val="000000"/>
                </a:solidFill>
                <a:latin typeface="Arimo"/>
              </a:rPr>
              <a:t> </a:t>
            </a:r>
            <a:r>
              <a:rPr lang="en-US" sz="4800" dirty="0" err="1">
                <a:solidFill>
                  <a:srgbClr val="000000"/>
                </a:solidFill>
                <a:latin typeface="Arimo"/>
              </a:rPr>
              <a:t>kayalık</a:t>
            </a:r>
            <a:r>
              <a:rPr lang="en-US" sz="4800" dirty="0">
                <a:solidFill>
                  <a:srgbClr val="000000"/>
                </a:solidFill>
                <a:latin typeface="Arimo"/>
              </a:rPr>
              <a:t> </a:t>
            </a:r>
            <a:r>
              <a:rPr lang="en-US" sz="4800" dirty="0" err="1">
                <a:solidFill>
                  <a:srgbClr val="000000"/>
                </a:solidFill>
                <a:latin typeface="Arimo"/>
              </a:rPr>
              <a:t>bir</a:t>
            </a:r>
            <a:r>
              <a:rPr lang="en-US" sz="4800" dirty="0">
                <a:solidFill>
                  <a:srgbClr val="000000"/>
                </a:solidFill>
                <a:latin typeface="Arimo"/>
              </a:rPr>
              <a:t> </a:t>
            </a:r>
            <a:r>
              <a:rPr lang="en-US" sz="4800" dirty="0" err="1">
                <a:solidFill>
                  <a:srgbClr val="000000"/>
                </a:solidFill>
                <a:latin typeface="Arimo"/>
              </a:rPr>
              <a:t>çıkıntı</a:t>
            </a:r>
            <a:r>
              <a:rPr lang="en-US" sz="4800" dirty="0">
                <a:solidFill>
                  <a:srgbClr val="000000"/>
                </a:solidFill>
                <a:latin typeface="Arimo"/>
              </a:rPr>
              <a:t> </a:t>
            </a:r>
            <a:r>
              <a:rPr lang="en-US" sz="4800" dirty="0" err="1">
                <a:solidFill>
                  <a:srgbClr val="000000"/>
                </a:solidFill>
                <a:latin typeface="Arimo"/>
              </a:rPr>
              <a:t>üzerinde</a:t>
            </a:r>
            <a:r>
              <a:rPr lang="en-US" sz="4800" dirty="0">
                <a:solidFill>
                  <a:srgbClr val="000000"/>
                </a:solidFill>
                <a:latin typeface="Arimo"/>
              </a:rPr>
              <a:t> </a:t>
            </a:r>
            <a:r>
              <a:rPr lang="en-US" sz="4800" dirty="0" err="1">
                <a:solidFill>
                  <a:srgbClr val="000000"/>
                </a:solidFill>
                <a:latin typeface="Arimo"/>
              </a:rPr>
              <a:t>kurulu</a:t>
            </a:r>
            <a:r>
              <a:rPr lang="en-US" sz="4800" dirty="0">
                <a:solidFill>
                  <a:srgbClr val="000000"/>
                </a:solidFill>
                <a:latin typeface="Arimo"/>
              </a:rPr>
              <a:t> </a:t>
            </a:r>
            <a:r>
              <a:rPr lang="en-US" sz="4800" dirty="0" err="1">
                <a:solidFill>
                  <a:srgbClr val="000000"/>
                </a:solidFill>
                <a:latin typeface="Arimo"/>
              </a:rPr>
              <a:t>Alhazar'ın</a:t>
            </a:r>
            <a:r>
              <a:rPr lang="en-US" sz="4800" dirty="0">
                <a:solidFill>
                  <a:srgbClr val="000000"/>
                </a:solidFill>
                <a:latin typeface="Arimo"/>
              </a:rPr>
              <a:t> </a:t>
            </a:r>
            <a:r>
              <a:rPr lang="en-US" sz="4800" dirty="0" err="1">
                <a:solidFill>
                  <a:srgbClr val="000000"/>
                </a:solidFill>
                <a:latin typeface="Arimo"/>
              </a:rPr>
              <a:t>çevresinde</a:t>
            </a:r>
            <a:r>
              <a:rPr lang="en-US" sz="4800" dirty="0">
                <a:solidFill>
                  <a:srgbClr val="000000"/>
                </a:solidFill>
                <a:latin typeface="Arimo"/>
              </a:rPr>
              <a:t> </a:t>
            </a:r>
            <a:r>
              <a:rPr lang="en-US" sz="4800" dirty="0" err="1">
                <a:solidFill>
                  <a:srgbClr val="000000"/>
                </a:solidFill>
                <a:latin typeface="Arimo"/>
              </a:rPr>
              <a:t>gelişen</a:t>
            </a:r>
            <a:r>
              <a:rPr lang="en-US" sz="4800" dirty="0">
                <a:solidFill>
                  <a:srgbClr val="000000"/>
                </a:solidFill>
                <a:latin typeface="Arimo"/>
              </a:rPr>
              <a:t> </a:t>
            </a:r>
            <a:r>
              <a:rPr lang="en-US" sz="4800" dirty="0" err="1">
                <a:solidFill>
                  <a:srgbClr val="000000"/>
                </a:solidFill>
                <a:latin typeface="Arimo"/>
              </a:rPr>
              <a:t>şehirden</a:t>
            </a:r>
            <a:r>
              <a:rPr lang="en-US" sz="4800" dirty="0">
                <a:solidFill>
                  <a:srgbClr val="000000"/>
                </a:solidFill>
                <a:latin typeface="Arimo"/>
              </a:rPr>
              <a:t> 932 </a:t>
            </a:r>
            <a:r>
              <a:rPr lang="en-US" sz="4800" dirty="0" err="1">
                <a:solidFill>
                  <a:srgbClr val="000000"/>
                </a:solidFill>
                <a:latin typeface="Arimo"/>
              </a:rPr>
              <a:t>tarihli</a:t>
            </a:r>
            <a:r>
              <a:rPr lang="en-US" sz="4800" dirty="0">
                <a:solidFill>
                  <a:srgbClr val="000000"/>
                </a:solidFill>
                <a:latin typeface="Arimo"/>
              </a:rPr>
              <a:t> </a:t>
            </a:r>
            <a:r>
              <a:rPr lang="en-US" sz="4800" dirty="0" err="1">
                <a:solidFill>
                  <a:srgbClr val="000000"/>
                </a:solidFill>
                <a:latin typeface="Arimo"/>
              </a:rPr>
              <a:t>kayıtlarda</a:t>
            </a:r>
            <a:r>
              <a:rPr lang="en-US" sz="4800" dirty="0">
                <a:solidFill>
                  <a:srgbClr val="000000"/>
                </a:solidFill>
                <a:latin typeface="Arimo"/>
              </a:rPr>
              <a:t> </a:t>
            </a:r>
            <a:r>
              <a:rPr lang="en-US" sz="4800" dirty="0" err="1">
                <a:solidFill>
                  <a:srgbClr val="000000"/>
                </a:solidFill>
                <a:latin typeface="Arimo"/>
              </a:rPr>
              <a:t>Arapça</a:t>
            </a:r>
            <a:r>
              <a:rPr lang="en-US" sz="4800" dirty="0">
                <a:solidFill>
                  <a:srgbClr val="000000"/>
                </a:solidFill>
                <a:latin typeface="Arimo"/>
              </a:rPr>
              <a:t> "</a:t>
            </a:r>
            <a:r>
              <a:rPr lang="en-US" sz="4800" dirty="0" err="1">
                <a:solidFill>
                  <a:srgbClr val="000000"/>
                </a:solidFill>
                <a:latin typeface="Arimo"/>
              </a:rPr>
              <a:t>su</a:t>
            </a:r>
            <a:r>
              <a:rPr lang="en-US" sz="4800" dirty="0">
                <a:solidFill>
                  <a:srgbClr val="000000"/>
                </a:solidFill>
                <a:latin typeface="Arimo"/>
              </a:rPr>
              <a:t> </a:t>
            </a:r>
            <a:r>
              <a:rPr lang="en-US" sz="4800" dirty="0" err="1">
                <a:solidFill>
                  <a:srgbClr val="000000"/>
                </a:solidFill>
                <a:latin typeface="Arimo"/>
              </a:rPr>
              <a:t>kanalı</a:t>
            </a:r>
            <a:r>
              <a:rPr lang="en-US" sz="4800" dirty="0">
                <a:solidFill>
                  <a:srgbClr val="000000"/>
                </a:solidFill>
                <a:latin typeface="Arimo"/>
              </a:rPr>
              <a:t>" </a:t>
            </a:r>
            <a:r>
              <a:rPr lang="en-US" sz="4800" dirty="0" err="1">
                <a:solidFill>
                  <a:srgbClr val="000000"/>
                </a:solidFill>
                <a:latin typeface="Arimo"/>
              </a:rPr>
              <a:t>anlamına</a:t>
            </a:r>
            <a:r>
              <a:rPr lang="en-US" sz="4800" dirty="0">
                <a:solidFill>
                  <a:srgbClr val="000000"/>
                </a:solidFill>
                <a:latin typeface="Arimo"/>
              </a:rPr>
              <a:t> </a:t>
            </a:r>
            <a:r>
              <a:rPr lang="en-US" sz="4800" dirty="0" err="1">
                <a:solidFill>
                  <a:srgbClr val="000000"/>
                </a:solidFill>
                <a:latin typeface="Arimo"/>
              </a:rPr>
              <a:t>gelen</a:t>
            </a:r>
            <a:r>
              <a:rPr lang="en-US" sz="4800" dirty="0">
                <a:solidFill>
                  <a:srgbClr val="000000"/>
                </a:solidFill>
                <a:latin typeface="Arimo"/>
              </a:rPr>
              <a:t> </a:t>
            </a:r>
            <a:r>
              <a:rPr lang="en-US" sz="4800" dirty="0" err="1">
                <a:solidFill>
                  <a:srgbClr val="000000"/>
                </a:solidFill>
                <a:latin typeface="Arimo"/>
              </a:rPr>
              <a:t>Macerit</a:t>
            </a:r>
            <a:r>
              <a:rPr lang="en-US" sz="4800" dirty="0">
                <a:solidFill>
                  <a:srgbClr val="000000"/>
                </a:solidFill>
                <a:latin typeface="Arimo"/>
              </a:rPr>
              <a:t> </a:t>
            </a:r>
            <a:r>
              <a:rPr lang="en-US" sz="4800" dirty="0" err="1">
                <a:solidFill>
                  <a:srgbClr val="000000"/>
                </a:solidFill>
                <a:latin typeface="Arimo"/>
              </a:rPr>
              <a:t>adıyla</a:t>
            </a:r>
            <a:r>
              <a:rPr lang="en-US" sz="4800" dirty="0">
                <a:solidFill>
                  <a:srgbClr val="000000"/>
                </a:solidFill>
                <a:latin typeface="Arimo"/>
              </a:rPr>
              <a:t> </a:t>
            </a:r>
            <a:r>
              <a:rPr lang="en-US" sz="4800" dirty="0" err="1">
                <a:solidFill>
                  <a:srgbClr val="000000"/>
                </a:solidFill>
                <a:latin typeface="Arimo"/>
              </a:rPr>
              <a:t>bahsedilir</a:t>
            </a:r>
            <a:r>
              <a:rPr lang="en-US" sz="4800" dirty="0">
                <a:solidFill>
                  <a:srgbClr val="000000"/>
                </a:solidFill>
                <a:latin typeface="Arimo"/>
              </a:rPr>
              <a:t>. 1083 </a:t>
            </a:r>
            <a:r>
              <a:rPr lang="en-US" sz="4800" dirty="0" err="1">
                <a:solidFill>
                  <a:srgbClr val="000000"/>
                </a:solidFill>
                <a:latin typeface="Arimo"/>
              </a:rPr>
              <a:t>yılında</a:t>
            </a:r>
            <a:r>
              <a:rPr lang="en-US" sz="4800" dirty="0">
                <a:solidFill>
                  <a:srgbClr val="000000"/>
                </a:solidFill>
                <a:latin typeface="Arimo"/>
              </a:rPr>
              <a:t> </a:t>
            </a:r>
            <a:r>
              <a:rPr lang="en-US" sz="4800" dirty="0" err="1">
                <a:solidFill>
                  <a:srgbClr val="000000"/>
                </a:solidFill>
                <a:latin typeface="Arimo"/>
              </a:rPr>
              <a:t>şehir</a:t>
            </a:r>
            <a:r>
              <a:rPr lang="en-US" sz="4800" dirty="0">
                <a:solidFill>
                  <a:srgbClr val="000000"/>
                </a:solidFill>
                <a:latin typeface="Arimo"/>
              </a:rPr>
              <a:t> </a:t>
            </a:r>
            <a:r>
              <a:rPr lang="en-US" sz="4800" dirty="0" err="1">
                <a:solidFill>
                  <a:srgbClr val="000000"/>
                </a:solidFill>
                <a:latin typeface="Arimo"/>
              </a:rPr>
              <a:t>Müslümanlar'dan</a:t>
            </a:r>
            <a:r>
              <a:rPr lang="en-US" sz="4800" dirty="0">
                <a:solidFill>
                  <a:srgbClr val="000000"/>
                </a:solidFill>
                <a:latin typeface="Arimo"/>
              </a:rPr>
              <a:t> </a:t>
            </a:r>
            <a:r>
              <a:rPr lang="en-US" sz="4800" dirty="0" err="1">
                <a:solidFill>
                  <a:srgbClr val="000000"/>
                </a:solidFill>
                <a:latin typeface="Arimo"/>
              </a:rPr>
              <a:t>Kastilya</a:t>
            </a:r>
            <a:r>
              <a:rPr lang="en-US" sz="4800" dirty="0">
                <a:solidFill>
                  <a:srgbClr val="000000"/>
                </a:solidFill>
                <a:latin typeface="Arimo"/>
              </a:rPr>
              <a:t> </a:t>
            </a:r>
            <a:r>
              <a:rPr lang="en-US" sz="4800" dirty="0" err="1">
                <a:solidFill>
                  <a:srgbClr val="000000"/>
                </a:solidFill>
                <a:latin typeface="Arimo"/>
              </a:rPr>
              <a:t>Krallığı'na</a:t>
            </a:r>
            <a:r>
              <a:rPr lang="en-US" sz="4800" dirty="0">
                <a:solidFill>
                  <a:srgbClr val="000000"/>
                </a:solidFill>
                <a:latin typeface="Arimo"/>
              </a:rPr>
              <a:t> </a:t>
            </a:r>
            <a:r>
              <a:rPr lang="en-US" sz="4800" dirty="0" err="1">
                <a:solidFill>
                  <a:srgbClr val="000000"/>
                </a:solidFill>
                <a:latin typeface="Arimo"/>
              </a:rPr>
              <a:t>geçti.Alhazar'ın</a:t>
            </a:r>
            <a:r>
              <a:rPr lang="en-US" sz="4800" dirty="0">
                <a:solidFill>
                  <a:srgbClr val="000000"/>
                </a:solidFill>
                <a:latin typeface="Arimo"/>
              </a:rPr>
              <a:t> 1466'daki </a:t>
            </a:r>
            <a:r>
              <a:rPr lang="en-US" sz="4800" dirty="0" err="1">
                <a:solidFill>
                  <a:srgbClr val="000000"/>
                </a:solidFill>
                <a:latin typeface="Arimo"/>
              </a:rPr>
              <a:t>depremde</a:t>
            </a:r>
            <a:r>
              <a:rPr lang="en-US" sz="4800" dirty="0">
                <a:solidFill>
                  <a:srgbClr val="000000"/>
                </a:solidFill>
                <a:latin typeface="Arimo"/>
              </a:rPr>
              <a:t> </a:t>
            </a:r>
            <a:r>
              <a:rPr lang="en-US" sz="4800" dirty="0" err="1">
                <a:solidFill>
                  <a:srgbClr val="000000"/>
                </a:solidFill>
                <a:latin typeface="Arimo"/>
              </a:rPr>
              <a:t>yıkılmasından</a:t>
            </a:r>
            <a:r>
              <a:rPr lang="en-US" sz="4800" dirty="0">
                <a:solidFill>
                  <a:srgbClr val="000000"/>
                </a:solidFill>
                <a:latin typeface="Arimo"/>
              </a:rPr>
              <a:t> </a:t>
            </a:r>
            <a:r>
              <a:rPr lang="en-US" sz="4800" dirty="0" err="1">
                <a:solidFill>
                  <a:srgbClr val="000000"/>
                </a:solidFill>
                <a:latin typeface="Arimo"/>
              </a:rPr>
              <a:t>sonra</a:t>
            </a:r>
            <a:r>
              <a:rPr lang="en-US" sz="4800" dirty="0">
                <a:solidFill>
                  <a:srgbClr val="000000"/>
                </a:solidFill>
                <a:latin typeface="Arimo"/>
              </a:rPr>
              <a:t> </a:t>
            </a:r>
            <a:r>
              <a:rPr lang="en-US" sz="4800" dirty="0" err="1">
                <a:solidFill>
                  <a:srgbClr val="000000"/>
                </a:solidFill>
                <a:latin typeface="Arimo"/>
              </a:rPr>
              <a:t>inşa</a:t>
            </a:r>
            <a:r>
              <a:rPr lang="en-US" sz="4800" dirty="0">
                <a:solidFill>
                  <a:srgbClr val="000000"/>
                </a:solidFill>
                <a:latin typeface="Arimo"/>
              </a:rPr>
              <a:t> </a:t>
            </a:r>
            <a:r>
              <a:rPr lang="en-US" sz="4800" dirty="0" err="1">
                <a:solidFill>
                  <a:srgbClr val="000000"/>
                </a:solidFill>
                <a:latin typeface="Arimo"/>
              </a:rPr>
              <a:t>edilen</a:t>
            </a:r>
            <a:r>
              <a:rPr lang="en-US" sz="4800" dirty="0">
                <a:solidFill>
                  <a:srgbClr val="000000"/>
                </a:solidFill>
                <a:latin typeface="Arimo"/>
              </a:rPr>
              <a:t> </a:t>
            </a:r>
            <a:r>
              <a:rPr lang="en-US" sz="4800" dirty="0" err="1">
                <a:solidFill>
                  <a:srgbClr val="000000"/>
                </a:solidFill>
                <a:latin typeface="Arimo"/>
              </a:rPr>
              <a:t>Orta</a:t>
            </a:r>
            <a:r>
              <a:rPr lang="en-US" sz="4800" dirty="0">
                <a:solidFill>
                  <a:srgbClr val="000000"/>
                </a:solidFill>
                <a:latin typeface="Arimo"/>
              </a:rPr>
              <a:t> </a:t>
            </a:r>
            <a:r>
              <a:rPr lang="en-US" sz="4800" dirty="0" err="1">
                <a:solidFill>
                  <a:srgbClr val="000000"/>
                </a:solidFill>
                <a:latin typeface="Arimo"/>
              </a:rPr>
              <a:t>Çağ</a:t>
            </a:r>
            <a:r>
              <a:rPr lang="en-US" sz="4800" dirty="0">
                <a:solidFill>
                  <a:srgbClr val="000000"/>
                </a:solidFill>
                <a:latin typeface="Arimo"/>
              </a:rPr>
              <a:t> </a:t>
            </a:r>
            <a:r>
              <a:rPr lang="en-US" sz="4800" dirty="0" err="1">
                <a:solidFill>
                  <a:srgbClr val="000000"/>
                </a:solidFill>
                <a:latin typeface="Arimo"/>
              </a:rPr>
              <a:t>kraliyet</a:t>
            </a:r>
            <a:r>
              <a:rPr lang="en-US" sz="4800" dirty="0">
                <a:solidFill>
                  <a:srgbClr val="000000"/>
                </a:solidFill>
                <a:latin typeface="Arimo"/>
              </a:rPr>
              <a:t> </a:t>
            </a:r>
            <a:r>
              <a:rPr lang="en-US" sz="4800" dirty="0" err="1">
                <a:solidFill>
                  <a:srgbClr val="000000"/>
                </a:solidFill>
                <a:latin typeface="Arimo"/>
              </a:rPr>
              <a:t>sarayı</a:t>
            </a:r>
            <a:r>
              <a:rPr lang="en-US" sz="4800" dirty="0">
                <a:solidFill>
                  <a:srgbClr val="000000"/>
                </a:solidFill>
                <a:latin typeface="Arimo"/>
              </a:rPr>
              <a:t>, </a:t>
            </a:r>
            <a:r>
              <a:rPr lang="en-US" sz="4800" dirty="0" err="1">
                <a:solidFill>
                  <a:srgbClr val="000000"/>
                </a:solidFill>
                <a:latin typeface="Arimo"/>
              </a:rPr>
              <a:t>şehrin</a:t>
            </a:r>
            <a:r>
              <a:rPr lang="en-US" sz="4800" dirty="0">
                <a:solidFill>
                  <a:srgbClr val="000000"/>
                </a:solidFill>
                <a:latin typeface="Arimo"/>
              </a:rPr>
              <a:t> </a:t>
            </a:r>
            <a:r>
              <a:rPr lang="en-US" sz="4800" dirty="0" err="1">
                <a:solidFill>
                  <a:srgbClr val="000000"/>
                </a:solidFill>
                <a:latin typeface="Arimo"/>
              </a:rPr>
              <a:t>gelişmesine</a:t>
            </a:r>
            <a:r>
              <a:rPr lang="en-US" sz="4800" dirty="0">
                <a:solidFill>
                  <a:srgbClr val="000000"/>
                </a:solidFill>
                <a:latin typeface="Arimo"/>
              </a:rPr>
              <a:t> yeni </a:t>
            </a:r>
            <a:r>
              <a:rPr lang="en-US" sz="4800" dirty="0" err="1">
                <a:solidFill>
                  <a:srgbClr val="000000"/>
                </a:solidFill>
                <a:latin typeface="Arimo"/>
              </a:rPr>
              <a:t>bir</a:t>
            </a:r>
            <a:r>
              <a:rPr lang="en-US" sz="4800" dirty="0">
                <a:solidFill>
                  <a:srgbClr val="000000"/>
                </a:solidFill>
                <a:latin typeface="Arimo"/>
              </a:rPr>
              <a:t> </a:t>
            </a:r>
            <a:r>
              <a:rPr lang="en-US" sz="4800" dirty="0" err="1">
                <a:solidFill>
                  <a:srgbClr val="000000"/>
                </a:solidFill>
                <a:latin typeface="Arimo"/>
              </a:rPr>
              <a:t>hız</a:t>
            </a:r>
            <a:r>
              <a:rPr lang="en-US" sz="4800" dirty="0">
                <a:solidFill>
                  <a:srgbClr val="000000"/>
                </a:solidFill>
                <a:latin typeface="Arimo"/>
              </a:rPr>
              <a:t> kazandırdı.1561'de </a:t>
            </a:r>
            <a:r>
              <a:rPr lang="en-US" sz="4800" dirty="0" err="1">
                <a:solidFill>
                  <a:srgbClr val="000000"/>
                </a:solidFill>
                <a:latin typeface="Arimo"/>
              </a:rPr>
              <a:t>Kral</a:t>
            </a:r>
            <a:r>
              <a:rPr lang="en-US" sz="4800" dirty="0">
                <a:solidFill>
                  <a:srgbClr val="000000"/>
                </a:solidFill>
                <a:latin typeface="Arimo"/>
              </a:rPr>
              <a:t> II. Felipe </a:t>
            </a:r>
            <a:r>
              <a:rPr lang="en-US" sz="4800" dirty="0" err="1">
                <a:solidFill>
                  <a:srgbClr val="000000"/>
                </a:solidFill>
                <a:latin typeface="Arimo"/>
              </a:rPr>
              <a:t>İspanya'nın</a:t>
            </a:r>
            <a:r>
              <a:rPr lang="en-US" sz="4800" dirty="0">
                <a:solidFill>
                  <a:srgbClr val="000000"/>
                </a:solidFill>
                <a:latin typeface="Arimo"/>
              </a:rPr>
              <a:t> </a:t>
            </a:r>
            <a:r>
              <a:rPr lang="en-US" sz="4800" dirty="0" err="1">
                <a:solidFill>
                  <a:srgbClr val="000000"/>
                </a:solidFill>
                <a:latin typeface="Arimo"/>
              </a:rPr>
              <a:t>merkezinde</a:t>
            </a:r>
            <a:r>
              <a:rPr lang="en-US" sz="4800" dirty="0">
                <a:solidFill>
                  <a:srgbClr val="000000"/>
                </a:solidFill>
                <a:latin typeface="Arimo"/>
              </a:rPr>
              <a:t> </a:t>
            </a:r>
            <a:r>
              <a:rPr lang="en-US" sz="4800" dirty="0" err="1">
                <a:solidFill>
                  <a:srgbClr val="000000"/>
                </a:solidFill>
                <a:latin typeface="Arimo"/>
              </a:rPr>
              <a:t>olduğu</a:t>
            </a:r>
            <a:r>
              <a:rPr lang="en-US" sz="4800" dirty="0">
                <a:solidFill>
                  <a:srgbClr val="000000"/>
                </a:solidFill>
                <a:latin typeface="Arimo"/>
              </a:rPr>
              <a:t> </a:t>
            </a:r>
            <a:r>
              <a:rPr lang="en-US" sz="4800" dirty="0" err="1">
                <a:solidFill>
                  <a:srgbClr val="000000"/>
                </a:solidFill>
                <a:latin typeface="Arimo"/>
              </a:rPr>
              <a:t>için</a:t>
            </a:r>
            <a:r>
              <a:rPr lang="en-US" sz="4800" dirty="0">
                <a:solidFill>
                  <a:srgbClr val="000000"/>
                </a:solidFill>
                <a:latin typeface="Arimo"/>
              </a:rPr>
              <a:t> </a:t>
            </a:r>
            <a:r>
              <a:rPr lang="en-US" sz="4800" dirty="0" err="1">
                <a:solidFill>
                  <a:srgbClr val="000000"/>
                </a:solidFill>
                <a:latin typeface="Arimo"/>
              </a:rPr>
              <a:t>şehri</a:t>
            </a:r>
            <a:r>
              <a:rPr lang="en-US" sz="4800" dirty="0">
                <a:solidFill>
                  <a:srgbClr val="000000"/>
                </a:solidFill>
                <a:latin typeface="Arimo"/>
              </a:rPr>
              <a:t> </a:t>
            </a:r>
            <a:r>
              <a:rPr lang="en-US" sz="4800" dirty="0" err="1">
                <a:solidFill>
                  <a:srgbClr val="000000"/>
                </a:solidFill>
                <a:latin typeface="Arimo"/>
              </a:rPr>
              <a:t>başkent</a:t>
            </a:r>
            <a:r>
              <a:rPr lang="en-US" sz="4800" dirty="0">
                <a:solidFill>
                  <a:srgbClr val="000000"/>
                </a:solidFill>
                <a:latin typeface="Arimo"/>
              </a:rPr>
              <a:t> </a:t>
            </a:r>
            <a:r>
              <a:rPr lang="en-US" sz="4800" dirty="0" err="1">
                <a:solidFill>
                  <a:srgbClr val="000000"/>
                </a:solidFill>
                <a:latin typeface="Arimo"/>
              </a:rPr>
              <a:t>yapmayı</a:t>
            </a:r>
            <a:r>
              <a:rPr lang="en-US" sz="4800" dirty="0">
                <a:solidFill>
                  <a:srgbClr val="000000"/>
                </a:solidFill>
                <a:latin typeface="Arimo"/>
              </a:rPr>
              <a:t> </a:t>
            </a:r>
            <a:r>
              <a:rPr lang="en-US" sz="4800" dirty="0" err="1">
                <a:solidFill>
                  <a:srgbClr val="000000"/>
                </a:solidFill>
                <a:latin typeface="Arimo"/>
              </a:rPr>
              <a:t>uygun</a:t>
            </a:r>
            <a:r>
              <a:rPr lang="en-US" sz="4800" dirty="0">
                <a:solidFill>
                  <a:srgbClr val="000000"/>
                </a:solidFill>
                <a:latin typeface="Arimo"/>
              </a:rPr>
              <a:t> </a:t>
            </a:r>
            <a:r>
              <a:rPr lang="en-US" sz="4800" dirty="0" err="1">
                <a:solidFill>
                  <a:srgbClr val="000000"/>
                </a:solidFill>
                <a:latin typeface="Arimo"/>
              </a:rPr>
              <a:t>buldu</a:t>
            </a:r>
            <a:r>
              <a:rPr lang="en-US" sz="4800" dirty="0">
                <a:solidFill>
                  <a:srgbClr val="000000"/>
                </a:solidFill>
                <a:latin typeface="Arimo"/>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685800" y="344805"/>
            <a:ext cx="17235638" cy="9503076"/>
          </a:xfrm>
          <a:prstGeom prst="rect">
            <a:avLst/>
          </a:prstGeom>
        </p:spPr>
        <p:txBody>
          <a:bodyPr lIns="0" tIns="0" rIns="0" bIns="0" rtlCol="0" anchor="t">
            <a:spAutoFit/>
          </a:bodyPr>
          <a:lstStyle/>
          <a:p>
            <a:pPr algn="just">
              <a:lnSpc>
                <a:spcPts val="6273"/>
              </a:lnSpc>
            </a:pPr>
            <a:r>
              <a:rPr lang="en-US" sz="4481">
                <a:solidFill>
                  <a:srgbClr val="000000"/>
                </a:solidFill>
                <a:latin typeface="Arimo"/>
              </a:rPr>
              <a:t>1759-1788 arasındaki III. Carlos döneminde geniş cadde ve meydanların açılmasıyla planlı bir gelişme başladı. Napolyon Savaşları (1800-1815) sırasında Fransız işgali altına giren Madrid, Joseph Bonaparte'in tahta geçmesinden sonra başlayan millî ayaklanmada öncü bir rol oynadı. On dokuzuncu yüzyılın ikinci yarısında şehre modern bir görünüm kazandıran planlı bir yapılaşma başladı. İspanya İç Savaşı (1936-1939) sırasında ağır bombardımanlara maruz kalan Madrid büyük bir yıkıma uğradı. Ancak bundan sonra geniş çaplı bir onarım dönemi başladı. Şehrin gelişmesi zamanla çevredeki banliyöleri de içine aldı. 1960'lardaki değişimlerde tarihi mirasa ağır darbeler indirilmekle beraber, sonraki yıllarda tarihi yapıları koruma tedbirleri alındı.</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7667625" y="1619250"/>
            <a:ext cx="2952750" cy="1406525"/>
          </a:xfrm>
          <a:prstGeom prst="rect">
            <a:avLst/>
          </a:prstGeom>
        </p:spPr>
        <p:txBody>
          <a:bodyPr lIns="0" tIns="0" rIns="0" bIns="0" rtlCol="0" anchor="t">
            <a:spAutoFit/>
          </a:bodyPr>
          <a:lstStyle/>
          <a:p>
            <a:pPr algn="ctr">
              <a:lnSpc>
                <a:spcPts val="11200"/>
              </a:lnSpc>
            </a:pPr>
            <a:r>
              <a:rPr lang="en-US" sz="8000">
                <a:solidFill>
                  <a:srgbClr val="000000"/>
                </a:solidFill>
                <a:latin typeface="Arimo"/>
              </a:rPr>
              <a:t>İKLİMİ</a:t>
            </a:r>
          </a:p>
        </p:txBody>
      </p:sp>
      <p:sp>
        <p:nvSpPr>
          <p:cNvPr id="3" name="TextBox 3"/>
          <p:cNvSpPr txBox="1"/>
          <p:nvPr/>
        </p:nvSpPr>
        <p:spPr>
          <a:xfrm>
            <a:off x="1752600" y="3709353"/>
            <a:ext cx="15506700" cy="2753995"/>
          </a:xfrm>
          <a:prstGeom prst="rect">
            <a:avLst/>
          </a:prstGeom>
        </p:spPr>
        <p:txBody>
          <a:bodyPr lIns="0" tIns="0" rIns="0" bIns="0" rtlCol="0" anchor="t">
            <a:spAutoFit/>
          </a:bodyPr>
          <a:lstStyle/>
          <a:p>
            <a:pPr algn="just">
              <a:lnSpc>
                <a:spcPts val="7280"/>
              </a:lnSpc>
            </a:pPr>
            <a:r>
              <a:rPr lang="en-US" sz="5200">
                <a:solidFill>
                  <a:srgbClr val="000000"/>
                </a:solidFill>
                <a:latin typeface="Arimo"/>
              </a:rPr>
              <a:t>Karasal bir iklime sahip olan Madrid'de Temmuz ayı ortalama en yüksek sıcaklık 32, Ağustos ayı ortalama en yüksek sıcaklık 31 derece ölçülmüştür.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16" r="516" b="463"/>
          <a:stretch>
            <a:fillRect/>
          </a:stretch>
        </p:blipFill>
        <p:spPr>
          <a:xfrm>
            <a:off x="4255676" y="2055005"/>
            <a:ext cx="9120402" cy="7650220"/>
          </a:xfrm>
          <a:prstGeom prst="rect">
            <a:avLst/>
          </a:prstGeom>
        </p:spPr>
      </p:pic>
      <p:pic>
        <p:nvPicPr>
          <p:cNvPr id="3" name="Picture 3"/>
          <p:cNvPicPr>
            <a:picLocks noChangeAspect="1"/>
          </p:cNvPicPr>
          <p:nvPr/>
        </p:nvPicPr>
        <p:blipFill>
          <a:blip r:embed="rId3"/>
          <a:srcRect r="18164"/>
          <a:stretch>
            <a:fillRect/>
          </a:stretch>
        </p:blipFill>
        <p:spPr>
          <a:xfrm>
            <a:off x="0" y="3378821"/>
            <a:ext cx="4255676" cy="346035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173">
            <a:off x="13376078" y="3378821"/>
            <a:ext cx="4793940" cy="3460353"/>
          </a:xfrm>
          <a:prstGeom prst="rect">
            <a:avLst/>
          </a:prstGeom>
        </p:spPr>
      </p:pic>
      <p:sp>
        <p:nvSpPr>
          <p:cNvPr id="5" name="TextBox 5"/>
          <p:cNvSpPr txBox="1"/>
          <p:nvPr/>
        </p:nvSpPr>
        <p:spPr>
          <a:xfrm>
            <a:off x="4255676" y="180975"/>
            <a:ext cx="9163050" cy="1533525"/>
          </a:xfrm>
          <a:prstGeom prst="rect">
            <a:avLst/>
          </a:prstGeom>
        </p:spPr>
        <p:txBody>
          <a:bodyPr lIns="0" tIns="0" rIns="0" bIns="0" rtlCol="0" anchor="t">
            <a:spAutoFit/>
          </a:bodyPr>
          <a:lstStyle/>
          <a:p>
            <a:pPr algn="ctr">
              <a:lnSpc>
                <a:spcPts val="12599"/>
              </a:lnSpc>
            </a:pPr>
            <a:r>
              <a:rPr lang="en-US" sz="9000">
                <a:solidFill>
                  <a:srgbClr val="000000"/>
                </a:solidFill>
                <a:latin typeface="Abril Fatface"/>
              </a:rPr>
              <a:t>İSPANYA-Madrid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2038350" y="-94615"/>
            <a:ext cx="15506700" cy="1123315"/>
          </a:xfrm>
          <a:prstGeom prst="rect">
            <a:avLst/>
          </a:prstGeom>
        </p:spPr>
        <p:txBody>
          <a:bodyPr lIns="0" tIns="0" rIns="0" bIns="0" rtlCol="0" anchor="t">
            <a:spAutoFit/>
          </a:bodyPr>
          <a:lstStyle/>
          <a:p>
            <a:pPr algn="ctr">
              <a:lnSpc>
                <a:spcPts val="8960"/>
              </a:lnSpc>
            </a:pPr>
            <a:r>
              <a:rPr lang="en-US" sz="6400">
                <a:solidFill>
                  <a:srgbClr val="000000"/>
                </a:solidFill>
                <a:latin typeface="Arimo"/>
              </a:rPr>
              <a:t>KARDEŞ VE PARTNER ŞEHİRLERİ</a:t>
            </a:r>
          </a:p>
        </p:txBody>
      </p:sp>
      <p:sp>
        <p:nvSpPr>
          <p:cNvPr id="3" name="TextBox 3"/>
          <p:cNvSpPr txBox="1"/>
          <p:nvPr/>
        </p:nvSpPr>
        <p:spPr>
          <a:xfrm>
            <a:off x="609600" y="952500"/>
            <a:ext cx="17678400" cy="9555450"/>
          </a:xfrm>
          <a:prstGeom prst="rect">
            <a:avLst/>
          </a:prstGeom>
        </p:spPr>
        <p:txBody>
          <a:bodyPr lIns="0" tIns="0" rIns="0" bIns="0" rtlCol="0" anchor="t">
            <a:spAutoFit/>
          </a:bodyPr>
          <a:lstStyle/>
          <a:p>
            <a:pPr algn="just">
              <a:lnSpc>
                <a:spcPts val="4761"/>
              </a:lnSpc>
            </a:pPr>
            <a:r>
              <a:rPr lang="en-US" sz="3401">
                <a:solidFill>
                  <a:srgbClr val="000000"/>
                </a:solidFill>
                <a:latin typeface="DejaVu Serif"/>
              </a:rPr>
              <a:t>Madrid'in toplam 24 tane kardeş şehri var; bunlar aşağıda listelenmektedir.</a:t>
            </a:r>
            <a:r>
              <a:rPr lang="en-US" sz="3401">
                <a:solidFill>
                  <a:srgbClr val="000000"/>
                </a:solidFill>
                <a:latin typeface="Arimo"/>
              </a:rPr>
              <a:t>Ayrıca Fransa'nın Paris şehri ile özel "partner" statüsünü paylaşmaktadır.</a:t>
            </a:r>
          </a:p>
          <a:p>
            <a:pPr marL="734311" lvl="1" indent="-367155" algn="just">
              <a:lnSpc>
                <a:spcPts val="4761"/>
              </a:lnSpc>
              <a:buFont typeface="Arial"/>
              <a:buChar char="•"/>
            </a:pPr>
            <a:r>
              <a:rPr lang="en-US" sz="3401">
                <a:solidFill>
                  <a:srgbClr val="000000"/>
                </a:solidFill>
                <a:latin typeface="Arimo"/>
              </a:rPr>
              <a:t> Ankara, Türkiye</a:t>
            </a:r>
          </a:p>
          <a:p>
            <a:pPr marL="734311" lvl="1" indent="-367155" algn="just">
              <a:lnSpc>
                <a:spcPts val="4761"/>
              </a:lnSpc>
              <a:buFont typeface="Arial"/>
              <a:buChar char="•"/>
            </a:pPr>
            <a:r>
              <a:rPr lang="en-US" sz="3401">
                <a:solidFill>
                  <a:srgbClr val="000000"/>
                </a:solidFill>
                <a:latin typeface="Arimo"/>
              </a:rPr>
              <a:t> Pekin, Çin</a:t>
            </a:r>
          </a:p>
          <a:p>
            <a:pPr marL="734311" lvl="1" indent="-367155" algn="just">
              <a:lnSpc>
                <a:spcPts val="4761"/>
              </a:lnSpc>
              <a:buFont typeface="Arial"/>
              <a:buChar char="•"/>
            </a:pPr>
            <a:r>
              <a:rPr lang="en-US" sz="3401">
                <a:solidFill>
                  <a:srgbClr val="000000"/>
                </a:solidFill>
                <a:latin typeface="Arimo"/>
              </a:rPr>
              <a:t> Belgrad, Sırbistan</a:t>
            </a:r>
          </a:p>
          <a:p>
            <a:pPr marL="734311" lvl="1" indent="-367155" algn="just">
              <a:lnSpc>
                <a:spcPts val="4761"/>
              </a:lnSpc>
              <a:buFont typeface="Arial"/>
              <a:buChar char="•"/>
            </a:pPr>
            <a:r>
              <a:rPr lang="en-US" sz="3401">
                <a:solidFill>
                  <a:srgbClr val="000000"/>
                </a:solidFill>
                <a:latin typeface="Arimo"/>
              </a:rPr>
              <a:t> Berlin, Almanya</a:t>
            </a:r>
          </a:p>
          <a:p>
            <a:pPr marL="734311" lvl="1" indent="-367155" algn="just">
              <a:lnSpc>
                <a:spcPts val="4761"/>
              </a:lnSpc>
              <a:buFont typeface="Arial"/>
              <a:buChar char="•"/>
            </a:pPr>
            <a:r>
              <a:rPr lang="en-US" sz="3401">
                <a:solidFill>
                  <a:srgbClr val="000000"/>
                </a:solidFill>
                <a:latin typeface="Arimo"/>
              </a:rPr>
              <a:t> Bordeaux, Fransa</a:t>
            </a:r>
          </a:p>
          <a:p>
            <a:pPr marL="734311" lvl="1" indent="-367155" algn="just">
              <a:lnSpc>
                <a:spcPts val="4761"/>
              </a:lnSpc>
              <a:buFont typeface="Arial"/>
              <a:buChar char="•"/>
            </a:pPr>
            <a:r>
              <a:rPr lang="en-US" sz="3401">
                <a:solidFill>
                  <a:srgbClr val="000000"/>
                </a:solidFill>
                <a:latin typeface="Arimo"/>
              </a:rPr>
              <a:t> Bogota, Kolombiya</a:t>
            </a:r>
          </a:p>
          <a:p>
            <a:pPr marL="734311" lvl="1" indent="-367155" algn="just">
              <a:lnSpc>
                <a:spcPts val="4761"/>
              </a:lnSpc>
              <a:buFont typeface="Arial"/>
              <a:buChar char="•"/>
            </a:pPr>
            <a:r>
              <a:rPr lang="en-US" sz="3401">
                <a:solidFill>
                  <a:srgbClr val="000000"/>
                </a:solidFill>
                <a:latin typeface="Arimo"/>
              </a:rPr>
              <a:t> Brüksel, Belçika</a:t>
            </a:r>
          </a:p>
          <a:p>
            <a:pPr marL="734311" lvl="1" indent="-367155" algn="just">
              <a:lnSpc>
                <a:spcPts val="4761"/>
              </a:lnSpc>
              <a:buFont typeface="Arial"/>
              <a:buChar char="•"/>
            </a:pPr>
            <a:r>
              <a:rPr lang="en-US" sz="3401">
                <a:solidFill>
                  <a:srgbClr val="000000"/>
                </a:solidFill>
                <a:latin typeface="Arimo"/>
              </a:rPr>
              <a:t> Karakas, Venezuela</a:t>
            </a:r>
          </a:p>
          <a:p>
            <a:pPr marL="734311" lvl="1" indent="-367155" algn="just">
              <a:lnSpc>
                <a:spcPts val="4761"/>
              </a:lnSpc>
              <a:buFont typeface="Arial"/>
              <a:buChar char="•"/>
            </a:pPr>
            <a:r>
              <a:rPr lang="en-US" sz="3401">
                <a:solidFill>
                  <a:srgbClr val="000000"/>
                </a:solidFill>
                <a:latin typeface="Arimo"/>
              </a:rPr>
              <a:t> Havana, Küba</a:t>
            </a:r>
          </a:p>
          <a:p>
            <a:pPr marL="734311" lvl="1" indent="-367155" algn="just">
              <a:lnSpc>
                <a:spcPts val="4761"/>
              </a:lnSpc>
              <a:buFont typeface="Arial"/>
              <a:buChar char="•"/>
            </a:pPr>
            <a:r>
              <a:rPr lang="en-US" sz="3401">
                <a:solidFill>
                  <a:srgbClr val="000000"/>
                </a:solidFill>
                <a:latin typeface="Arimo"/>
              </a:rPr>
              <a:t> Lizbon, Portekiz</a:t>
            </a:r>
          </a:p>
          <a:p>
            <a:pPr marL="734311" lvl="1" indent="-367155" algn="just">
              <a:lnSpc>
                <a:spcPts val="4761"/>
              </a:lnSpc>
              <a:buFont typeface="Arial"/>
              <a:buChar char="•"/>
            </a:pPr>
            <a:r>
              <a:rPr lang="en-US" sz="3401">
                <a:solidFill>
                  <a:srgbClr val="000000"/>
                </a:solidFill>
                <a:latin typeface="Arimo"/>
              </a:rPr>
              <a:t> Managua, Nikaragua</a:t>
            </a:r>
          </a:p>
          <a:p>
            <a:pPr marL="734311" lvl="1" indent="-367155" algn="just">
              <a:lnSpc>
                <a:spcPts val="4761"/>
              </a:lnSpc>
              <a:buFont typeface="Arial"/>
              <a:buChar char="•"/>
            </a:pPr>
            <a:r>
              <a:rPr lang="en-US" sz="3401">
                <a:solidFill>
                  <a:srgbClr val="000000"/>
                </a:solidFill>
                <a:latin typeface="Arimo"/>
              </a:rPr>
              <a:t> Mexico, Meksika</a:t>
            </a:r>
          </a:p>
          <a:p>
            <a:pPr algn="just">
              <a:lnSpc>
                <a:spcPts val="4481"/>
              </a:lnSpc>
            </a:pPr>
            <a:endParaRPr lang="en-US" sz="3401">
              <a:solidFill>
                <a:srgbClr val="000000"/>
              </a:solidFill>
              <a:latin typeface="Arim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7262812" y="329565"/>
            <a:ext cx="3228975" cy="1123315"/>
          </a:xfrm>
          <a:prstGeom prst="rect">
            <a:avLst/>
          </a:prstGeom>
        </p:spPr>
        <p:txBody>
          <a:bodyPr lIns="0" tIns="0" rIns="0" bIns="0" rtlCol="0" anchor="t">
            <a:spAutoFit/>
          </a:bodyPr>
          <a:lstStyle/>
          <a:p>
            <a:pPr algn="ctr">
              <a:lnSpc>
                <a:spcPts val="8960"/>
              </a:lnSpc>
            </a:pPr>
            <a:r>
              <a:rPr lang="en-US" sz="6400">
                <a:solidFill>
                  <a:srgbClr val="000000"/>
                </a:solidFill>
                <a:latin typeface="Arimo"/>
              </a:rPr>
              <a:t>KÜLTÜR</a:t>
            </a:r>
          </a:p>
        </p:txBody>
      </p:sp>
      <p:sp>
        <p:nvSpPr>
          <p:cNvPr id="3" name="TextBox 3"/>
          <p:cNvSpPr txBox="1"/>
          <p:nvPr/>
        </p:nvSpPr>
        <p:spPr>
          <a:xfrm>
            <a:off x="552450" y="1489710"/>
            <a:ext cx="17183100" cy="8151495"/>
          </a:xfrm>
          <a:prstGeom prst="rect">
            <a:avLst/>
          </a:prstGeom>
        </p:spPr>
        <p:txBody>
          <a:bodyPr lIns="0" tIns="0" rIns="0" bIns="0" rtlCol="0" anchor="t">
            <a:spAutoFit/>
          </a:bodyPr>
          <a:lstStyle/>
          <a:p>
            <a:pPr>
              <a:lnSpc>
                <a:spcPts val="5880"/>
              </a:lnSpc>
            </a:pPr>
            <a:r>
              <a:rPr lang="en-US" sz="4200">
                <a:solidFill>
                  <a:srgbClr val="000000"/>
                </a:solidFill>
                <a:latin typeface="DejaVu Serif Light"/>
              </a:rPr>
              <a:t>Madrid’de tarih boyunca pek çok medeniyetin hüküm sürmesi nedeni ile şehrin her bir köşesinde Rönesans dönemine, Arap kültürüne, Gotik ve Barok tarzlarına ait eşsiz güzellikte mimari yapılar görülebiliyor.</a:t>
            </a:r>
          </a:p>
          <a:p>
            <a:pPr>
              <a:lnSpc>
                <a:spcPts val="5880"/>
              </a:lnSpc>
            </a:pPr>
            <a:r>
              <a:rPr lang="en-US" sz="4200">
                <a:solidFill>
                  <a:srgbClr val="000000"/>
                </a:solidFill>
                <a:latin typeface="DejaVu Serif"/>
              </a:rPr>
              <a:t>Madrid'de birçok cazibe merkezi olduğu için, şehir “açık gökyüzünün altındaki müze”olarak anılır.</a:t>
            </a:r>
          </a:p>
          <a:p>
            <a:pPr>
              <a:lnSpc>
                <a:spcPts val="5880"/>
              </a:lnSpc>
            </a:pPr>
            <a:r>
              <a:rPr lang="en-US" sz="4200">
                <a:solidFill>
                  <a:srgbClr val="000000"/>
                </a:solidFill>
                <a:latin typeface="DejaVu Serif"/>
              </a:rPr>
              <a:t>Kraliyet Sarayı :Saray (Palacio Real)'ın yapımı 1734 yılında tamamlanmıştır.1931’e kadar, saray ana kraliyet ikametgahıydı. Bugün bile önemli olaylar ve siyasi toplantılar sarayda düzenleniyor.Tesislerin büyük bir kısmı ziyaretçilere açıktır.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7234238" y="-142875"/>
            <a:ext cx="3057525" cy="1057275"/>
          </a:xfrm>
          <a:prstGeom prst="rect">
            <a:avLst/>
          </a:prstGeom>
        </p:spPr>
        <p:txBody>
          <a:bodyPr lIns="0" tIns="0" rIns="0" bIns="0" rtlCol="0" anchor="t">
            <a:spAutoFit/>
          </a:bodyPr>
          <a:lstStyle/>
          <a:p>
            <a:pPr algn="ctr">
              <a:lnSpc>
                <a:spcPts val="8400"/>
              </a:lnSpc>
            </a:pPr>
            <a:r>
              <a:rPr lang="en-US" sz="6000">
                <a:solidFill>
                  <a:srgbClr val="000000"/>
                </a:solidFill>
                <a:latin typeface="Arimo"/>
              </a:rPr>
              <a:t>KÜLTÜR</a:t>
            </a:r>
          </a:p>
        </p:txBody>
      </p:sp>
      <p:sp>
        <p:nvSpPr>
          <p:cNvPr id="3" name="TextBox 3"/>
          <p:cNvSpPr txBox="1"/>
          <p:nvPr/>
        </p:nvSpPr>
        <p:spPr>
          <a:xfrm>
            <a:off x="671513" y="713982"/>
            <a:ext cx="16944975" cy="9211945"/>
          </a:xfrm>
          <a:prstGeom prst="rect">
            <a:avLst/>
          </a:prstGeom>
        </p:spPr>
        <p:txBody>
          <a:bodyPr lIns="0" tIns="0" rIns="0" bIns="0" rtlCol="0" anchor="t">
            <a:spAutoFit/>
          </a:bodyPr>
          <a:lstStyle/>
          <a:p>
            <a:pPr algn="just">
              <a:lnSpc>
                <a:spcPts val="7280"/>
              </a:lnSpc>
            </a:pPr>
            <a:r>
              <a:rPr lang="en-US" sz="5200">
                <a:solidFill>
                  <a:srgbClr val="000000"/>
                </a:solidFill>
                <a:latin typeface="DejaVu Serif"/>
              </a:rPr>
              <a:t>Parque del Retiro, yürüyüş ve açık hava rekreasyon için en iyi yerdir. Park, şehrin kalbinde ve 140 hektarlık bir alanı kaplamaktadır.Birkaç yüzyıl önce Philip IV, bu güzel bahçede dinlenmeyi çok severdi. Ayrıca La Morera adlı pitoresk 'te yürüyüş yapmaya da değer.Burası, şehrin ilk yerleşimcilerinin evlerini inşa ettikleri yer. 11. yüzyılda burada büyük bir Arap kalesi bulundu. Günümüzde bile turistler sayısız tarihi eser ve binaları orada görebilirler.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7920038" y="278130"/>
            <a:ext cx="2447925" cy="840105"/>
          </a:xfrm>
          <a:prstGeom prst="rect">
            <a:avLst/>
          </a:prstGeom>
        </p:spPr>
        <p:txBody>
          <a:bodyPr lIns="0" tIns="0" rIns="0" bIns="0" rtlCol="0" anchor="t">
            <a:spAutoFit/>
          </a:bodyPr>
          <a:lstStyle/>
          <a:p>
            <a:pPr algn="ctr">
              <a:lnSpc>
                <a:spcPts val="6719"/>
              </a:lnSpc>
            </a:pPr>
            <a:r>
              <a:rPr lang="en-US" sz="4800">
                <a:solidFill>
                  <a:srgbClr val="000000"/>
                </a:solidFill>
                <a:latin typeface="Arimo"/>
              </a:rPr>
              <a:t>KÜLTÜR</a:t>
            </a:r>
          </a:p>
        </p:txBody>
      </p:sp>
      <p:sp>
        <p:nvSpPr>
          <p:cNvPr id="3" name="TextBox 3"/>
          <p:cNvSpPr txBox="1"/>
          <p:nvPr/>
        </p:nvSpPr>
        <p:spPr>
          <a:xfrm>
            <a:off x="552450" y="1015365"/>
            <a:ext cx="17183100" cy="8884285"/>
          </a:xfrm>
          <a:prstGeom prst="rect">
            <a:avLst/>
          </a:prstGeom>
        </p:spPr>
        <p:txBody>
          <a:bodyPr lIns="0" tIns="0" rIns="0" bIns="0" rtlCol="0" anchor="t">
            <a:spAutoFit/>
          </a:bodyPr>
          <a:lstStyle/>
          <a:p>
            <a:pPr algn="just">
              <a:lnSpc>
                <a:spcPts val="6439"/>
              </a:lnSpc>
            </a:pPr>
            <a:r>
              <a:rPr lang="en-US" sz="4600">
                <a:solidFill>
                  <a:srgbClr val="000000"/>
                </a:solidFill>
                <a:latin typeface="DejaVu Serif Bold"/>
              </a:rPr>
              <a:t>Cibeles Sarayı</a:t>
            </a:r>
            <a:r>
              <a:rPr lang="en-US" sz="4600">
                <a:solidFill>
                  <a:srgbClr val="000000"/>
                </a:solidFill>
                <a:latin typeface="DejaVu Serif"/>
              </a:rPr>
              <a:t>:</a:t>
            </a:r>
          </a:p>
          <a:p>
            <a:pPr algn="just">
              <a:lnSpc>
                <a:spcPts val="6439"/>
              </a:lnSpc>
            </a:pPr>
            <a:r>
              <a:rPr lang="en-US" sz="4600">
                <a:solidFill>
                  <a:srgbClr val="000000"/>
                </a:solidFill>
                <a:latin typeface="DejaVu Serif"/>
              </a:rPr>
              <a:t>Aslen İspanya telefon servisinin, posta ve telgrafın merkez ofisi olarak tasarlandı.</a:t>
            </a:r>
          </a:p>
          <a:p>
            <a:pPr algn="just">
              <a:lnSpc>
                <a:spcPts val="6439"/>
              </a:lnSpc>
            </a:pPr>
            <a:r>
              <a:rPr lang="en-US" sz="4600">
                <a:solidFill>
                  <a:srgbClr val="000000"/>
                </a:solidFill>
                <a:latin typeface="DejaVu Serif"/>
              </a:rPr>
              <a:t>» Postane 1918'de inşa edilmiş ve İletişim Sarayı olarak anılmıştır.</a:t>
            </a:r>
          </a:p>
          <a:p>
            <a:pPr algn="just">
              <a:lnSpc>
                <a:spcPts val="6439"/>
              </a:lnSpc>
            </a:pPr>
            <a:r>
              <a:rPr lang="en-US" sz="4600">
                <a:solidFill>
                  <a:srgbClr val="000000"/>
                </a:solidFill>
                <a:latin typeface="DejaVu Serif"/>
              </a:rPr>
              <a:t>» Alanı süsleyen bu anıtsal yapı, modern uygarlığın ve yönetiminin dört direğinden birini temsil ediyor.</a:t>
            </a:r>
          </a:p>
          <a:p>
            <a:pPr algn="just">
              <a:lnSpc>
                <a:spcPts val="6439"/>
              </a:lnSpc>
            </a:pPr>
            <a:r>
              <a:rPr lang="en-US" sz="4600">
                <a:solidFill>
                  <a:srgbClr val="000000"/>
                </a:solidFill>
                <a:latin typeface="DejaVu Serif"/>
              </a:rPr>
              <a:t>» Palacio de Cibeles birbirine entegre edilmiş iki binadan oluşur.</a:t>
            </a:r>
          </a:p>
          <a:p>
            <a:pPr algn="just">
              <a:lnSpc>
                <a:spcPts val="6439"/>
              </a:lnSpc>
            </a:pPr>
            <a:r>
              <a:rPr lang="en-US" sz="4600">
                <a:solidFill>
                  <a:srgbClr val="000000"/>
                </a:solidFill>
                <a:latin typeface="DejaVu Serif"/>
              </a:rPr>
              <a:t>» Bu yapı, modernist mimarinin ilk örneklerinden biridir.</a:t>
            </a:r>
          </a:p>
          <a:p>
            <a:pPr algn="just">
              <a:lnSpc>
                <a:spcPts val="6439"/>
              </a:lnSpc>
            </a:pPr>
            <a:endParaRPr lang="en-US" sz="4600">
              <a:solidFill>
                <a:srgbClr val="000000"/>
              </a:solidFill>
              <a:latin typeface="DejaVu Serif"/>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5176838" y="278130"/>
            <a:ext cx="7934325" cy="849630"/>
          </a:xfrm>
          <a:prstGeom prst="rect">
            <a:avLst/>
          </a:prstGeom>
        </p:spPr>
        <p:txBody>
          <a:bodyPr lIns="0" tIns="0" rIns="0" bIns="0" rtlCol="0" anchor="t">
            <a:spAutoFit/>
          </a:bodyPr>
          <a:lstStyle/>
          <a:p>
            <a:pPr algn="ctr">
              <a:lnSpc>
                <a:spcPts val="6719"/>
              </a:lnSpc>
            </a:pPr>
            <a:r>
              <a:rPr lang="en-US" sz="4800">
                <a:solidFill>
                  <a:srgbClr val="000000"/>
                </a:solidFill>
                <a:latin typeface="Arimo Bold"/>
              </a:rPr>
              <a:t>GÖRÜLEBİLECEK YERLER</a:t>
            </a:r>
          </a:p>
        </p:txBody>
      </p:sp>
      <p:sp>
        <p:nvSpPr>
          <p:cNvPr id="3" name="TextBox 3"/>
          <p:cNvSpPr txBox="1"/>
          <p:nvPr/>
        </p:nvSpPr>
        <p:spPr>
          <a:xfrm>
            <a:off x="506564" y="1205110"/>
            <a:ext cx="17274873" cy="7791055"/>
          </a:xfrm>
          <a:prstGeom prst="rect">
            <a:avLst/>
          </a:prstGeom>
        </p:spPr>
        <p:txBody>
          <a:bodyPr lIns="0" tIns="0" rIns="0" bIns="0" rtlCol="0" anchor="t">
            <a:spAutoFit/>
          </a:bodyPr>
          <a:lstStyle/>
          <a:p>
            <a:pPr algn="just">
              <a:lnSpc>
                <a:spcPts val="4966"/>
              </a:lnSpc>
            </a:pPr>
            <a:endParaRPr/>
          </a:p>
          <a:p>
            <a:pPr algn="just">
              <a:lnSpc>
                <a:spcPts val="7805"/>
              </a:lnSpc>
            </a:pPr>
            <a:r>
              <a:rPr lang="en-US" sz="5575">
                <a:solidFill>
                  <a:srgbClr val="000000"/>
                </a:solidFill>
                <a:latin typeface="Arimo"/>
              </a:rPr>
              <a:t>Madrid Kraliyet Sarayı, İspanya Kralı'nın katıldığı resmi törenlere ev sahipliği yapmaktadır.Ayrıca saray, İspanyol hükümdarlarının resmi ikametgahıdır.</a:t>
            </a:r>
          </a:p>
          <a:p>
            <a:pPr algn="just">
              <a:lnSpc>
                <a:spcPts val="7805"/>
              </a:lnSpc>
            </a:pPr>
            <a:r>
              <a:rPr lang="en-US" sz="5575">
                <a:solidFill>
                  <a:srgbClr val="000000"/>
                </a:solidFill>
                <a:latin typeface="Arimo"/>
              </a:rPr>
              <a:t>Almudena Katedrali, Prado Müzesi, Doğa Bilimleri Müzesi, Parque del Retiro-Retiro parkı, Cibeles Sarayı,Thyssen Bornemisza ve El Reina Müzeleri.</a:t>
            </a:r>
          </a:p>
          <a:p>
            <a:pPr algn="just">
              <a:lnSpc>
                <a:spcPts val="4966"/>
              </a:lnSpc>
            </a:pPr>
            <a:endParaRPr lang="en-US" sz="5575">
              <a:solidFill>
                <a:srgbClr val="000000"/>
              </a:solidFill>
              <a:latin typeface="Arimo"/>
            </a:endParaRPr>
          </a:p>
          <a:p>
            <a:pPr algn="just">
              <a:lnSpc>
                <a:spcPts val="4966"/>
              </a:lnSpc>
            </a:pPr>
            <a:endParaRPr lang="en-US" sz="5575">
              <a:solidFill>
                <a:srgbClr val="000000"/>
              </a:solidFill>
              <a:latin typeface="Arim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6451890" y="430983"/>
            <a:ext cx="5663910" cy="983090"/>
          </a:xfrm>
          <a:prstGeom prst="rect">
            <a:avLst/>
          </a:prstGeom>
        </p:spPr>
        <p:txBody>
          <a:bodyPr wrap="square" lIns="0" tIns="0" rIns="0" bIns="0" rtlCol="0" anchor="t">
            <a:spAutoFit/>
          </a:bodyPr>
          <a:lstStyle/>
          <a:p>
            <a:pPr algn="ctr">
              <a:lnSpc>
                <a:spcPts val="8400"/>
              </a:lnSpc>
            </a:pPr>
            <a:r>
              <a:rPr lang="en-US" sz="6000" dirty="0">
                <a:solidFill>
                  <a:srgbClr val="000000"/>
                </a:solidFill>
                <a:latin typeface="Arimo"/>
              </a:rPr>
              <a:t>KONAKLAMA</a:t>
            </a:r>
          </a:p>
        </p:txBody>
      </p:sp>
      <p:sp>
        <p:nvSpPr>
          <p:cNvPr id="3" name="TextBox 3"/>
          <p:cNvSpPr txBox="1"/>
          <p:nvPr/>
        </p:nvSpPr>
        <p:spPr>
          <a:xfrm>
            <a:off x="708450" y="1518891"/>
            <a:ext cx="16871100" cy="7354570"/>
          </a:xfrm>
          <a:prstGeom prst="rect">
            <a:avLst/>
          </a:prstGeom>
        </p:spPr>
        <p:txBody>
          <a:bodyPr lIns="0" tIns="0" rIns="0" bIns="0" rtlCol="0" anchor="t">
            <a:spAutoFit/>
          </a:bodyPr>
          <a:lstStyle/>
          <a:p>
            <a:pPr marL="1122679" lvl="1" indent="-561340" algn="just">
              <a:lnSpc>
                <a:spcPts val="7279"/>
              </a:lnSpc>
              <a:buFont typeface="Arial"/>
              <a:buChar char="•"/>
            </a:pPr>
            <a:r>
              <a:rPr lang="en-US" sz="4400" dirty="0">
                <a:solidFill>
                  <a:srgbClr val="000000"/>
                </a:solidFill>
                <a:latin typeface="Open Sans Light"/>
              </a:rPr>
              <a:t>4 </a:t>
            </a:r>
            <a:r>
              <a:rPr lang="en-US" sz="4400" dirty="0" err="1">
                <a:solidFill>
                  <a:srgbClr val="000000"/>
                </a:solidFill>
                <a:latin typeface="Open Sans Light"/>
              </a:rPr>
              <a:t>yıldızlı</a:t>
            </a:r>
            <a:r>
              <a:rPr lang="en-US" sz="4400" dirty="0">
                <a:solidFill>
                  <a:srgbClr val="000000"/>
                </a:solidFill>
                <a:latin typeface="Open Sans Light"/>
              </a:rPr>
              <a:t> </a:t>
            </a:r>
            <a:r>
              <a:rPr lang="en-US" sz="4400" dirty="0" err="1">
                <a:solidFill>
                  <a:srgbClr val="000000"/>
                </a:solidFill>
                <a:latin typeface="Arimo Bold"/>
              </a:rPr>
              <a:t>Eurostars</a:t>
            </a:r>
            <a:r>
              <a:rPr lang="en-US" sz="4400" dirty="0">
                <a:solidFill>
                  <a:srgbClr val="000000"/>
                </a:solidFill>
                <a:latin typeface="Arimo Bold"/>
              </a:rPr>
              <a:t> Casa de la </a:t>
            </a:r>
            <a:r>
              <a:rPr lang="en-US" sz="4400" dirty="0" err="1">
                <a:solidFill>
                  <a:srgbClr val="000000"/>
                </a:solidFill>
                <a:latin typeface="Arimo Bold"/>
              </a:rPr>
              <a:t>Lírica</a:t>
            </a:r>
            <a:r>
              <a:rPr lang="en-US" sz="4400" dirty="0">
                <a:solidFill>
                  <a:srgbClr val="000000"/>
                </a:solidFill>
                <a:latin typeface="Arimo"/>
              </a:rPr>
              <a:t> </a:t>
            </a:r>
            <a:r>
              <a:rPr lang="en-US" sz="4400" dirty="0" err="1">
                <a:solidFill>
                  <a:srgbClr val="000000"/>
                </a:solidFill>
                <a:latin typeface="Arimo Light"/>
              </a:rPr>
              <a:t>oteli</a:t>
            </a:r>
            <a:r>
              <a:rPr lang="en-US" sz="4400" dirty="0">
                <a:solidFill>
                  <a:srgbClr val="000000"/>
                </a:solidFill>
                <a:latin typeface="Arimo Light"/>
              </a:rPr>
              <a:t> </a:t>
            </a:r>
          </a:p>
          <a:p>
            <a:pPr marL="1122679" lvl="1" indent="-561340" algn="just">
              <a:lnSpc>
                <a:spcPts val="7279"/>
              </a:lnSpc>
              <a:buFont typeface="Arial"/>
              <a:buChar char="•"/>
            </a:pPr>
            <a:r>
              <a:rPr lang="en-US" sz="4400" dirty="0" err="1">
                <a:solidFill>
                  <a:srgbClr val="000000"/>
                </a:solidFill>
                <a:latin typeface="Open Sans Light"/>
              </a:rPr>
              <a:t>Şehrin</a:t>
            </a:r>
            <a:r>
              <a:rPr lang="en-US" sz="4400" dirty="0">
                <a:solidFill>
                  <a:srgbClr val="000000"/>
                </a:solidFill>
                <a:latin typeface="Open Sans Light"/>
              </a:rPr>
              <a:t> tam </a:t>
            </a:r>
            <a:r>
              <a:rPr lang="en-US" sz="4400" dirty="0" err="1">
                <a:solidFill>
                  <a:srgbClr val="000000"/>
                </a:solidFill>
                <a:latin typeface="Open Sans Light"/>
              </a:rPr>
              <a:t>merkezinde</a:t>
            </a:r>
            <a:r>
              <a:rPr lang="en-US" sz="4400" dirty="0">
                <a:solidFill>
                  <a:srgbClr val="000000"/>
                </a:solidFill>
                <a:latin typeface="Open Sans Light"/>
              </a:rPr>
              <a:t>, </a:t>
            </a:r>
            <a:r>
              <a:rPr lang="en-US" sz="4400" dirty="0" err="1">
                <a:solidFill>
                  <a:srgbClr val="000000"/>
                </a:solidFill>
                <a:latin typeface="Open Sans Light"/>
              </a:rPr>
              <a:t>temiz</a:t>
            </a:r>
            <a:r>
              <a:rPr lang="en-US" sz="4400" dirty="0">
                <a:solidFill>
                  <a:srgbClr val="000000"/>
                </a:solidFill>
                <a:latin typeface="Open Sans Light"/>
              </a:rPr>
              <a:t> </a:t>
            </a:r>
            <a:r>
              <a:rPr lang="en-US" sz="4400" dirty="0" err="1">
                <a:solidFill>
                  <a:srgbClr val="000000"/>
                </a:solidFill>
                <a:latin typeface="Open Sans Light"/>
              </a:rPr>
              <a:t>ve</a:t>
            </a:r>
            <a:r>
              <a:rPr lang="en-US" sz="4400" dirty="0">
                <a:solidFill>
                  <a:srgbClr val="000000"/>
                </a:solidFill>
                <a:latin typeface="Open Sans Light"/>
              </a:rPr>
              <a:t> </a:t>
            </a:r>
            <a:r>
              <a:rPr lang="en-US" sz="4400" dirty="0" err="1">
                <a:solidFill>
                  <a:srgbClr val="000000"/>
                </a:solidFill>
                <a:latin typeface="Open Sans Light"/>
              </a:rPr>
              <a:t>ekonomik</a:t>
            </a:r>
            <a:r>
              <a:rPr lang="en-US" sz="4400" dirty="0">
                <a:solidFill>
                  <a:srgbClr val="000000"/>
                </a:solidFill>
                <a:latin typeface="Open Sans Light"/>
              </a:rPr>
              <a:t> 3★ B&amp;B Hotel Puerta del Sol,</a:t>
            </a:r>
          </a:p>
          <a:p>
            <a:pPr marL="1122679" lvl="1" indent="-561340" algn="just">
              <a:lnSpc>
                <a:spcPts val="7279"/>
              </a:lnSpc>
              <a:buFont typeface="Arial"/>
              <a:buChar char="•"/>
            </a:pPr>
            <a:r>
              <a:rPr lang="en-US" sz="4400" dirty="0" err="1">
                <a:solidFill>
                  <a:srgbClr val="000000"/>
                </a:solidFill>
                <a:latin typeface="Open Sans Light"/>
              </a:rPr>
              <a:t>Gezilecek</a:t>
            </a:r>
            <a:r>
              <a:rPr lang="en-US" sz="4400" dirty="0">
                <a:solidFill>
                  <a:srgbClr val="000000"/>
                </a:solidFill>
                <a:latin typeface="Open Sans Light"/>
              </a:rPr>
              <a:t> </a:t>
            </a:r>
            <a:r>
              <a:rPr lang="en-US" sz="4400" dirty="0" err="1">
                <a:solidFill>
                  <a:srgbClr val="000000"/>
                </a:solidFill>
                <a:latin typeface="Open Sans Light"/>
              </a:rPr>
              <a:t>yerlere</a:t>
            </a:r>
            <a:r>
              <a:rPr lang="en-US" sz="4400" dirty="0">
                <a:solidFill>
                  <a:srgbClr val="000000"/>
                </a:solidFill>
                <a:latin typeface="Open Sans Light"/>
              </a:rPr>
              <a:t> </a:t>
            </a:r>
            <a:r>
              <a:rPr lang="en-US" sz="4400" dirty="0" err="1">
                <a:solidFill>
                  <a:srgbClr val="000000"/>
                </a:solidFill>
                <a:latin typeface="Open Sans Light"/>
              </a:rPr>
              <a:t>yürüme</a:t>
            </a:r>
            <a:r>
              <a:rPr lang="en-US" sz="4400" dirty="0">
                <a:solidFill>
                  <a:srgbClr val="000000"/>
                </a:solidFill>
                <a:latin typeface="Open Sans Light"/>
              </a:rPr>
              <a:t> </a:t>
            </a:r>
            <a:r>
              <a:rPr lang="en-US" sz="4400" dirty="0" err="1">
                <a:solidFill>
                  <a:srgbClr val="000000"/>
                </a:solidFill>
                <a:latin typeface="Open Sans Light"/>
              </a:rPr>
              <a:t>mesafesindeki</a:t>
            </a:r>
            <a:r>
              <a:rPr lang="en-US" sz="4400" dirty="0">
                <a:solidFill>
                  <a:srgbClr val="000000"/>
                </a:solidFill>
                <a:latin typeface="Open Sans Light"/>
              </a:rPr>
              <a:t> 4★ </a:t>
            </a:r>
            <a:r>
              <a:rPr lang="en-US" sz="4400" dirty="0" err="1">
                <a:solidFill>
                  <a:srgbClr val="000000"/>
                </a:solidFill>
                <a:latin typeface="Open Sans Light"/>
              </a:rPr>
              <a:t>Intur</a:t>
            </a:r>
            <a:r>
              <a:rPr lang="en-US" sz="4400" dirty="0">
                <a:solidFill>
                  <a:srgbClr val="000000"/>
                </a:solidFill>
                <a:latin typeface="Open Sans Light"/>
              </a:rPr>
              <a:t> Palacio San Martin,</a:t>
            </a:r>
          </a:p>
          <a:p>
            <a:pPr marL="1122679" lvl="1" indent="-561340" algn="just">
              <a:lnSpc>
                <a:spcPts val="7279"/>
              </a:lnSpc>
              <a:buFont typeface="Arial"/>
              <a:buChar char="•"/>
            </a:pPr>
            <a:r>
              <a:rPr lang="en-US" sz="4400" dirty="0" err="1">
                <a:solidFill>
                  <a:srgbClr val="000000"/>
                </a:solidFill>
                <a:latin typeface="Open Sans Light"/>
              </a:rPr>
              <a:t>Kaliteli</a:t>
            </a:r>
            <a:r>
              <a:rPr lang="en-US" sz="4400" dirty="0">
                <a:solidFill>
                  <a:srgbClr val="000000"/>
                </a:solidFill>
                <a:latin typeface="Open Sans Light"/>
              </a:rPr>
              <a:t> </a:t>
            </a:r>
            <a:r>
              <a:rPr lang="en-US" sz="4400" dirty="0" err="1">
                <a:solidFill>
                  <a:srgbClr val="000000"/>
                </a:solidFill>
                <a:latin typeface="Open Sans Light"/>
              </a:rPr>
              <a:t>ve</a:t>
            </a:r>
            <a:r>
              <a:rPr lang="en-US" sz="4400" dirty="0">
                <a:solidFill>
                  <a:srgbClr val="000000"/>
                </a:solidFill>
                <a:latin typeface="Open Sans Light"/>
              </a:rPr>
              <a:t> 5 </a:t>
            </a:r>
            <a:r>
              <a:rPr lang="en-US" sz="4400" dirty="0" err="1">
                <a:solidFill>
                  <a:srgbClr val="000000"/>
                </a:solidFill>
                <a:latin typeface="Open Sans Light"/>
              </a:rPr>
              <a:t>yıldızlı</a:t>
            </a:r>
            <a:r>
              <a:rPr lang="en-US" sz="4400" dirty="0">
                <a:solidFill>
                  <a:srgbClr val="000000"/>
                </a:solidFill>
                <a:latin typeface="Open Sans Light"/>
              </a:rPr>
              <a:t> </a:t>
            </a:r>
            <a:r>
              <a:rPr lang="en-US" sz="4400" dirty="0" err="1">
                <a:solidFill>
                  <a:srgbClr val="000000"/>
                </a:solidFill>
                <a:latin typeface="Open Sans Light"/>
              </a:rPr>
              <a:t>bir</a:t>
            </a:r>
            <a:r>
              <a:rPr lang="en-US" sz="4400" dirty="0">
                <a:solidFill>
                  <a:srgbClr val="000000"/>
                </a:solidFill>
                <a:latin typeface="Open Sans Light"/>
              </a:rPr>
              <a:t> </a:t>
            </a:r>
            <a:r>
              <a:rPr lang="en-US" sz="4400" dirty="0" err="1">
                <a:solidFill>
                  <a:srgbClr val="000000"/>
                </a:solidFill>
                <a:latin typeface="Open Sans Light"/>
              </a:rPr>
              <a:t>yer</a:t>
            </a:r>
            <a:r>
              <a:rPr lang="en-US" sz="4400" dirty="0">
                <a:solidFill>
                  <a:srgbClr val="000000"/>
                </a:solidFill>
                <a:latin typeface="Open Sans Light"/>
              </a:rPr>
              <a:t> </a:t>
            </a:r>
            <a:r>
              <a:rPr lang="en-US" sz="4400" dirty="0" err="1">
                <a:solidFill>
                  <a:srgbClr val="000000"/>
                </a:solidFill>
                <a:latin typeface="Open Sans Light"/>
              </a:rPr>
              <a:t>arayanlara</a:t>
            </a:r>
            <a:r>
              <a:rPr lang="en-US" sz="4400" dirty="0">
                <a:solidFill>
                  <a:srgbClr val="000000"/>
                </a:solidFill>
                <a:latin typeface="Open Sans Light"/>
              </a:rPr>
              <a:t> 5★ Hyatt Centric Gran Via Madrid.</a:t>
            </a:r>
          </a:p>
          <a:p>
            <a:pPr algn="just">
              <a:lnSpc>
                <a:spcPts val="7280"/>
              </a:lnSpc>
            </a:pPr>
            <a:endParaRPr lang="en-US" sz="4400" dirty="0">
              <a:solidFill>
                <a:srgbClr val="000000"/>
              </a:solidFill>
              <a:latin typeface="Open Sans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6794516" y="390842"/>
            <a:ext cx="4025884" cy="1052468"/>
          </a:xfrm>
          <a:prstGeom prst="rect">
            <a:avLst/>
          </a:prstGeom>
        </p:spPr>
        <p:txBody>
          <a:bodyPr wrap="square" lIns="0" tIns="0" rIns="0" bIns="0" rtlCol="0" anchor="t">
            <a:spAutoFit/>
          </a:bodyPr>
          <a:lstStyle/>
          <a:p>
            <a:pPr algn="ctr">
              <a:lnSpc>
                <a:spcPts val="8960"/>
              </a:lnSpc>
            </a:pPr>
            <a:r>
              <a:rPr lang="en-US" sz="6400" dirty="0">
                <a:solidFill>
                  <a:srgbClr val="000000"/>
                </a:solidFill>
                <a:latin typeface="Arimo"/>
              </a:rPr>
              <a:t>ULAŞIM</a:t>
            </a:r>
          </a:p>
        </p:txBody>
      </p:sp>
      <p:sp>
        <p:nvSpPr>
          <p:cNvPr id="3" name="TextBox 3"/>
          <p:cNvSpPr txBox="1"/>
          <p:nvPr/>
        </p:nvSpPr>
        <p:spPr>
          <a:xfrm>
            <a:off x="727798" y="1763532"/>
            <a:ext cx="16832405" cy="7811004"/>
          </a:xfrm>
          <a:prstGeom prst="rect">
            <a:avLst/>
          </a:prstGeom>
        </p:spPr>
        <p:txBody>
          <a:bodyPr lIns="0" tIns="0" rIns="0" bIns="0" rtlCol="0" anchor="t">
            <a:spAutoFit/>
          </a:bodyPr>
          <a:lstStyle/>
          <a:p>
            <a:pPr algn="just">
              <a:lnSpc>
                <a:spcPts val="5638"/>
              </a:lnSpc>
            </a:pPr>
            <a:r>
              <a:rPr lang="en-US" sz="4027">
                <a:solidFill>
                  <a:srgbClr val="000000"/>
                </a:solidFill>
                <a:latin typeface="Open Sans Bold"/>
              </a:rPr>
              <a:t>Havayolu İle Ulaşım:</a:t>
            </a:r>
            <a:r>
              <a:rPr lang="en-US" sz="4027">
                <a:solidFill>
                  <a:srgbClr val="000000"/>
                </a:solidFill>
                <a:latin typeface="Open Sans Light"/>
              </a:rPr>
              <a:t> ü</a:t>
            </a:r>
            <a:r>
              <a:rPr lang="en-US" sz="4027">
                <a:solidFill>
                  <a:srgbClr val="000000"/>
                </a:solidFill>
                <a:latin typeface="Arimo Light"/>
              </a:rPr>
              <a:t>lkemizden ulaşım için en cazip seçenekleri Türk Hava Yolları, Pegasus ve Atlasglobal sunuyor.İstanbul çıkışlı direkt uçak seferleri, yaklaşık </a:t>
            </a:r>
            <a:r>
              <a:rPr lang="en-US" sz="4027">
                <a:solidFill>
                  <a:srgbClr val="000000"/>
                </a:solidFill>
                <a:latin typeface="Arimo Bold"/>
              </a:rPr>
              <a:t>4 saat 30 dakika</a:t>
            </a:r>
            <a:r>
              <a:rPr lang="en-US" sz="4027">
                <a:solidFill>
                  <a:srgbClr val="000000"/>
                </a:solidFill>
                <a:latin typeface="Arimo Light"/>
              </a:rPr>
              <a:t> sürüyor.</a:t>
            </a:r>
          </a:p>
          <a:p>
            <a:pPr algn="just">
              <a:lnSpc>
                <a:spcPts val="5638"/>
              </a:lnSpc>
            </a:pPr>
            <a:r>
              <a:rPr lang="en-US" sz="4027">
                <a:solidFill>
                  <a:srgbClr val="000000"/>
                </a:solidFill>
                <a:latin typeface="Arimo Light"/>
              </a:rPr>
              <a:t>V</a:t>
            </a:r>
            <a:r>
              <a:rPr lang="en-US" sz="4027">
                <a:solidFill>
                  <a:srgbClr val="000000"/>
                </a:solidFill>
                <a:latin typeface="Arimo Bold"/>
              </a:rPr>
              <a:t>arış noktası konumundaki MADRİD-BARAJAS Havalimanı’nda THY ve Pegasus 1 numaralı terminal binasını kullanıyor. Atlasglobal ise ağrılıklı olarak havalimanının en küçük terminal binası konumundaki 3 numarayı tercih ediyor.</a:t>
            </a:r>
          </a:p>
          <a:p>
            <a:pPr algn="just">
              <a:lnSpc>
                <a:spcPts val="5638"/>
              </a:lnSpc>
            </a:pPr>
            <a:r>
              <a:rPr lang="en-US" sz="4027">
                <a:solidFill>
                  <a:srgbClr val="000000"/>
                </a:solidFill>
                <a:latin typeface="Arimo Light"/>
              </a:rPr>
              <a:t>Havalimanına ulaştıktan sonra kent merkezine gitmek için metro, otobüs veya tren gibi toplu taşıma araçları vasıtasıyla düzenlenen seferlerden veya özel firmaların sunduğu transfer hizmetlerinden yararlanabilirsiniz.</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6794516" y="390842"/>
            <a:ext cx="3873484" cy="1052468"/>
          </a:xfrm>
          <a:prstGeom prst="rect">
            <a:avLst/>
          </a:prstGeom>
        </p:spPr>
        <p:txBody>
          <a:bodyPr wrap="square" lIns="0" tIns="0" rIns="0" bIns="0" rtlCol="0" anchor="t">
            <a:spAutoFit/>
          </a:bodyPr>
          <a:lstStyle/>
          <a:p>
            <a:pPr algn="ctr">
              <a:lnSpc>
                <a:spcPts val="8960"/>
              </a:lnSpc>
            </a:pPr>
            <a:r>
              <a:rPr lang="en-US" sz="6400" dirty="0">
                <a:solidFill>
                  <a:srgbClr val="000000"/>
                </a:solidFill>
                <a:latin typeface="Arimo"/>
              </a:rPr>
              <a:t>ULAŞIM</a:t>
            </a:r>
          </a:p>
        </p:txBody>
      </p:sp>
      <p:sp>
        <p:nvSpPr>
          <p:cNvPr id="3" name="TextBox 3"/>
          <p:cNvSpPr txBox="1"/>
          <p:nvPr/>
        </p:nvSpPr>
        <p:spPr>
          <a:xfrm>
            <a:off x="848147" y="1808873"/>
            <a:ext cx="16591706" cy="7003415"/>
          </a:xfrm>
          <a:prstGeom prst="rect">
            <a:avLst/>
          </a:prstGeom>
        </p:spPr>
        <p:txBody>
          <a:bodyPr lIns="0" tIns="0" rIns="0" bIns="0" rtlCol="0" anchor="t">
            <a:spAutoFit/>
          </a:bodyPr>
          <a:lstStyle/>
          <a:p>
            <a:pPr algn="just">
              <a:lnSpc>
                <a:spcPts val="6159"/>
              </a:lnSpc>
            </a:pPr>
            <a:r>
              <a:rPr lang="en-US" sz="4400">
                <a:solidFill>
                  <a:srgbClr val="000000"/>
                </a:solidFill>
                <a:latin typeface="Open Sans Light"/>
              </a:rPr>
              <a:t>Madrid şehir içi toplu ulaşım sisteminde de metro ana taşıyıcı konumunda.13 hattan oluşan </a:t>
            </a:r>
            <a:r>
              <a:rPr lang="en-US" sz="4400">
                <a:solidFill>
                  <a:srgbClr val="000000"/>
                </a:solidFill>
                <a:latin typeface="Arimo"/>
              </a:rPr>
              <a:t>metro ağı, otobüsler ve hafif raylı sistem</a:t>
            </a:r>
            <a:r>
              <a:rPr lang="en-US" sz="4400">
                <a:solidFill>
                  <a:srgbClr val="000000"/>
                </a:solidFill>
                <a:latin typeface="Arimo Bold"/>
              </a:rPr>
              <a:t> </a:t>
            </a:r>
            <a:r>
              <a:rPr lang="en-US" sz="4400">
                <a:solidFill>
                  <a:srgbClr val="000000"/>
                </a:solidFill>
                <a:latin typeface="Arimo Light"/>
              </a:rPr>
              <a:t>ile destekleniyor.Ayrıca Hop On Hop Off Madrid, indi-bindi otobüs gezintileri düzenliyor. İki farklı rotada gerçekleştirilen turlar sırasında karşınıza çıkacak turistik mekanlar hakkında detaylı bilgiyi sesli rehberlik hizmetinden yararlanarak  öğrenebilirsiniz.Hop on hop off otobüs biletinizi dilerseniz internetten de satın alabilirsinz.Otobüs ile İndi Bindi Şehir Turu (Başlangıç fiyatı 22 Euro)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6974467" y="180900"/>
            <a:ext cx="3388733" cy="1052468"/>
          </a:xfrm>
          <a:prstGeom prst="rect">
            <a:avLst/>
          </a:prstGeom>
        </p:spPr>
        <p:txBody>
          <a:bodyPr wrap="square" lIns="0" tIns="0" rIns="0" bIns="0" rtlCol="0" anchor="t">
            <a:spAutoFit/>
          </a:bodyPr>
          <a:lstStyle/>
          <a:p>
            <a:pPr algn="ctr">
              <a:lnSpc>
                <a:spcPts val="8960"/>
              </a:lnSpc>
            </a:pPr>
            <a:r>
              <a:rPr lang="en-US" sz="6400" dirty="0">
                <a:solidFill>
                  <a:srgbClr val="000000"/>
                </a:solidFill>
                <a:latin typeface="Arimo"/>
              </a:rPr>
              <a:t>ULAŞIM</a:t>
            </a:r>
          </a:p>
        </p:txBody>
      </p:sp>
      <p:sp>
        <p:nvSpPr>
          <p:cNvPr id="3" name="TextBox 3"/>
          <p:cNvSpPr txBox="1"/>
          <p:nvPr/>
        </p:nvSpPr>
        <p:spPr>
          <a:xfrm>
            <a:off x="1242333" y="1383030"/>
            <a:ext cx="16373179" cy="8161020"/>
          </a:xfrm>
          <a:prstGeom prst="rect">
            <a:avLst/>
          </a:prstGeom>
        </p:spPr>
        <p:txBody>
          <a:bodyPr lIns="0" tIns="0" rIns="0" bIns="0" rtlCol="0" anchor="t">
            <a:spAutoFit/>
          </a:bodyPr>
          <a:lstStyle/>
          <a:p>
            <a:pPr algn="just">
              <a:lnSpc>
                <a:spcPts val="5880"/>
              </a:lnSpc>
            </a:pPr>
            <a:r>
              <a:rPr lang="en-US" sz="4200">
                <a:solidFill>
                  <a:srgbClr val="000000"/>
                </a:solidFill>
                <a:latin typeface="Arimo"/>
              </a:rPr>
              <a:t>Madrid’de standart biletlerin fiyatları durak sayısına bağlı olarak 1,5 ve 2 Euro arasında değişiyor. </a:t>
            </a:r>
            <a:r>
              <a:rPr lang="en-US" sz="4200">
                <a:solidFill>
                  <a:srgbClr val="000000"/>
                </a:solidFill>
                <a:latin typeface="Arimo Bold"/>
              </a:rPr>
              <a:t>Madrid Tourist Travel Pass; </a:t>
            </a:r>
            <a:r>
              <a:rPr lang="en-US" sz="4200">
                <a:solidFill>
                  <a:srgbClr val="000000"/>
                </a:solidFill>
                <a:latin typeface="Arimo"/>
              </a:rPr>
              <a:t>seyahat pasosu, 1 ila 7 gün arasında değişen geçerlilik süresiyle 8,40 Euro’dan başlayan fiyatlarla piyasaya sürülüyor. Kartı satın alırken seyahat programınızı göz önünde bulundurup “zone” seçimi yapmanız gerekiyor. Zira kart ya sadece Zona A’da veya Zone T’de geçiyor.</a:t>
            </a:r>
          </a:p>
          <a:p>
            <a:pPr algn="just">
              <a:lnSpc>
                <a:spcPts val="5880"/>
              </a:lnSpc>
            </a:pPr>
            <a:r>
              <a:rPr lang="en-US" sz="4200">
                <a:solidFill>
                  <a:srgbClr val="000000"/>
                </a:solidFill>
                <a:latin typeface="Arimo"/>
              </a:rPr>
              <a:t>Şehir içi ulaşım araçlarına geçerlilik süresi boyunca ücret ödemeden binmenize olanak veren kartı, online rezervasyon yaptırdıktan sonra Calle Mayor, Atocha Tren İstasyonu veya Plaza de Oriente’de bulunan ofislerden teslim alabilirsiniz.</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6766727" y="438150"/>
            <a:ext cx="4434673" cy="983090"/>
          </a:xfrm>
          <a:prstGeom prst="rect">
            <a:avLst/>
          </a:prstGeom>
        </p:spPr>
        <p:txBody>
          <a:bodyPr wrap="square" lIns="0" tIns="0" rIns="0" bIns="0" rtlCol="0" anchor="t">
            <a:spAutoFit/>
          </a:bodyPr>
          <a:lstStyle/>
          <a:p>
            <a:pPr algn="ctr">
              <a:lnSpc>
                <a:spcPts val="8399"/>
              </a:lnSpc>
            </a:pPr>
            <a:r>
              <a:rPr lang="en-US" sz="5999" dirty="0">
                <a:solidFill>
                  <a:srgbClr val="000000"/>
                </a:solidFill>
                <a:latin typeface="Arimo"/>
              </a:rPr>
              <a:t>ALIŞVERİŞ</a:t>
            </a:r>
          </a:p>
        </p:txBody>
      </p:sp>
      <p:sp>
        <p:nvSpPr>
          <p:cNvPr id="3" name="TextBox 3"/>
          <p:cNvSpPr txBox="1"/>
          <p:nvPr/>
        </p:nvSpPr>
        <p:spPr>
          <a:xfrm>
            <a:off x="1028700" y="1617345"/>
            <a:ext cx="16648578" cy="7631430"/>
          </a:xfrm>
          <a:prstGeom prst="rect">
            <a:avLst/>
          </a:prstGeom>
        </p:spPr>
        <p:txBody>
          <a:bodyPr lIns="0" tIns="0" rIns="0" bIns="0" rtlCol="0" anchor="t">
            <a:spAutoFit/>
          </a:bodyPr>
          <a:lstStyle/>
          <a:p>
            <a:pPr algn="just">
              <a:lnSpc>
                <a:spcPts val="6719"/>
              </a:lnSpc>
            </a:pPr>
            <a:r>
              <a:rPr lang="en-US" sz="4800">
                <a:solidFill>
                  <a:srgbClr val="000000"/>
                </a:solidFill>
                <a:latin typeface="Arimo Light"/>
              </a:rPr>
              <a:t>Pazarlık yaparak otantik ürünler alayım diyorsanız, Madrid’in renkli atmosfere sahip </a:t>
            </a:r>
            <a:r>
              <a:rPr lang="en-US" sz="4800">
                <a:solidFill>
                  <a:srgbClr val="000000"/>
                </a:solidFill>
                <a:latin typeface="Arimo"/>
              </a:rPr>
              <a:t>pazarlarını</a:t>
            </a:r>
            <a:r>
              <a:rPr lang="en-US" sz="4800">
                <a:solidFill>
                  <a:srgbClr val="000000"/>
                </a:solidFill>
                <a:latin typeface="Arimo Light"/>
              </a:rPr>
              <a:t> ziyaret edebilirsiniz. 1.000’in üzerinde satış standının kurulduğu El Rastro giyim üzerine yoğunlaşmışken, Plaza Mayor’a yakın konumdaki </a:t>
            </a:r>
            <a:r>
              <a:rPr lang="en-US" sz="4800">
                <a:solidFill>
                  <a:srgbClr val="000000"/>
                </a:solidFill>
                <a:latin typeface="Arimo Bold"/>
              </a:rPr>
              <a:t>Mercado de San Miguel</a:t>
            </a:r>
            <a:r>
              <a:rPr lang="en-US" sz="4800">
                <a:solidFill>
                  <a:srgbClr val="000000"/>
                </a:solidFill>
                <a:latin typeface="Arimo Light"/>
              </a:rPr>
              <a:t>’de taze çiftlik ürünlerinin satışı yapılıyor.Madrid'e özgü zeytinyağı, şekerleme, yelpazeler,Majorika İncisi,Bota(deri şarap kesesi) espadril ayakkabılar ve usta ellerde şekillenmiş seramik objelerden satın alabilirsiniz.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566" b="4566"/>
          <a:stretch>
            <a:fillRect/>
          </a:stretch>
        </p:blipFill>
        <p:spPr>
          <a:xfrm>
            <a:off x="1404962" y="469353"/>
            <a:ext cx="15643234" cy="947038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573501" y="895350"/>
            <a:ext cx="5905500" cy="932180"/>
          </a:xfrm>
          <a:prstGeom prst="rect">
            <a:avLst/>
          </a:prstGeom>
        </p:spPr>
        <p:txBody>
          <a:bodyPr lIns="0" tIns="0" rIns="0" bIns="0" rtlCol="0" anchor="t">
            <a:spAutoFit/>
          </a:bodyPr>
          <a:lstStyle/>
          <a:p>
            <a:pPr algn="ctr">
              <a:lnSpc>
                <a:spcPts val="7420"/>
              </a:lnSpc>
            </a:pPr>
            <a:r>
              <a:rPr lang="en-US" sz="5300">
                <a:solidFill>
                  <a:srgbClr val="000000"/>
                </a:solidFill>
                <a:latin typeface="Arimo"/>
              </a:rPr>
              <a:t>TUR TAVSİYELERİ</a:t>
            </a:r>
          </a:p>
        </p:txBody>
      </p:sp>
      <p:sp>
        <p:nvSpPr>
          <p:cNvPr id="3" name="TextBox 3"/>
          <p:cNvSpPr txBox="1"/>
          <p:nvPr/>
        </p:nvSpPr>
        <p:spPr>
          <a:xfrm>
            <a:off x="573501" y="1914657"/>
            <a:ext cx="17140999" cy="6371962"/>
          </a:xfrm>
          <a:prstGeom prst="rect">
            <a:avLst/>
          </a:prstGeom>
        </p:spPr>
        <p:txBody>
          <a:bodyPr lIns="0" tIns="0" rIns="0" bIns="0" rtlCol="0" anchor="t">
            <a:spAutoFit/>
          </a:bodyPr>
          <a:lstStyle/>
          <a:p>
            <a:pPr>
              <a:lnSpc>
                <a:spcPts val="6314"/>
              </a:lnSpc>
            </a:pPr>
            <a:r>
              <a:rPr lang="en-US" sz="4510">
                <a:solidFill>
                  <a:srgbClr val="000000"/>
                </a:solidFill>
                <a:latin typeface="Open Sans"/>
              </a:rPr>
              <a:t>Madrid’deki en en popüler turlardan bazıları:</a:t>
            </a:r>
          </a:p>
          <a:p>
            <a:pPr marL="973789" lvl="1" indent="-486894">
              <a:lnSpc>
                <a:spcPts val="6314"/>
              </a:lnSpc>
              <a:buFont typeface="Arial"/>
              <a:buChar char="•"/>
            </a:pPr>
            <a:r>
              <a:rPr lang="en-US" sz="4510">
                <a:solidFill>
                  <a:srgbClr val="000000"/>
                </a:solidFill>
                <a:latin typeface="Open Sans"/>
              </a:rPr>
              <a:t>Walking Tour Madrid Tapas Deneyim (Süre 3 saat, kişi başı başlangıç fiyatı 20 Euro)</a:t>
            </a:r>
          </a:p>
          <a:p>
            <a:pPr marL="973789" lvl="1" indent="-486894">
              <a:lnSpc>
                <a:spcPts val="6314"/>
              </a:lnSpc>
              <a:buFont typeface="Arial"/>
              <a:buChar char="•"/>
            </a:pPr>
            <a:r>
              <a:rPr lang="en-US" sz="4510">
                <a:solidFill>
                  <a:srgbClr val="000000"/>
                </a:solidFill>
                <a:latin typeface="Open Sans"/>
              </a:rPr>
              <a:t>Tablao Las Carboneras Madrid Flamenko göster (Başlangıç fiyatı 36 Euro)</a:t>
            </a:r>
          </a:p>
          <a:p>
            <a:pPr marL="973789" lvl="1" indent="-486894">
              <a:lnSpc>
                <a:spcPts val="6314"/>
              </a:lnSpc>
              <a:buFont typeface="Arial"/>
              <a:buChar char="•"/>
            </a:pPr>
            <a:r>
              <a:rPr lang="en-US" sz="4510">
                <a:solidFill>
                  <a:srgbClr val="000000"/>
                </a:solidFill>
                <a:latin typeface="Open Sans"/>
              </a:rPr>
              <a:t>Madrid: Yemek ve İçecek Seçenekleri ile Canlı Flamenko Şovu (Başlangıç fiyatı 35 Euro)</a:t>
            </a:r>
          </a:p>
          <a:p>
            <a:pPr>
              <a:lnSpc>
                <a:spcPts val="6314"/>
              </a:lnSpc>
            </a:pPr>
            <a:endParaRPr lang="en-US" sz="4510">
              <a:solidFill>
                <a:srgbClr val="000000"/>
              </a:solidFill>
              <a:latin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6475308" y="647700"/>
            <a:ext cx="5107091" cy="983090"/>
          </a:xfrm>
          <a:prstGeom prst="rect">
            <a:avLst/>
          </a:prstGeom>
        </p:spPr>
        <p:txBody>
          <a:bodyPr wrap="square" lIns="0" tIns="0" rIns="0" bIns="0" rtlCol="0" anchor="t">
            <a:spAutoFit/>
          </a:bodyPr>
          <a:lstStyle/>
          <a:p>
            <a:pPr algn="ctr">
              <a:lnSpc>
                <a:spcPts val="8400"/>
              </a:lnSpc>
            </a:pPr>
            <a:r>
              <a:rPr lang="en-US" sz="6000" dirty="0">
                <a:solidFill>
                  <a:srgbClr val="000000"/>
                </a:solidFill>
                <a:latin typeface="Arimo"/>
              </a:rPr>
              <a:t>YEME İÇME</a:t>
            </a:r>
          </a:p>
        </p:txBody>
      </p:sp>
      <p:sp>
        <p:nvSpPr>
          <p:cNvPr id="3" name="TextBox 3"/>
          <p:cNvSpPr txBox="1"/>
          <p:nvPr/>
        </p:nvSpPr>
        <p:spPr>
          <a:xfrm>
            <a:off x="774596" y="2032317"/>
            <a:ext cx="16508516" cy="6222365"/>
          </a:xfrm>
          <a:prstGeom prst="rect">
            <a:avLst/>
          </a:prstGeom>
        </p:spPr>
        <p:txBody>
          <a:bodyPr lIns="0" tIns="0" rIns="0" bIns="0" rtlCol="0" anchor="t">
            <a:spAutoFit/>
          </a:bodyPr>
          <a:lstStyle/>
          <a:p>
            <a:pPr algn="just">
              <a:lnSpc>
                <a:spcPts val="6159"/>
              </a:lnSpc>
            </a:pPr>
            <a:r>
              <a:rPr lang="en-US" sz="4400" dirty="0" err="1">
                <a:solidFill>
                  <a:srgbClr val="000000"/>
                </a:solidFill>
                <a:latin typeface="Open Sans"/>
              </a:rPr>
              <a:t>Önemli</a:t>
            </a:r>
            <a:r>
              <a:rPr lang="en-US" sz="4400" dirty="0">
                <a:solidFill>
                  <a:srgbClr val="000000"/>
                </a:solidFill>
                <a:latin typeface="Open Sans"/>
              </a:rPr>
              <a:t> Not: Bu </a:t>
            </a:r>
            <a:r>
              <a:rPr lang="en-US" sz="4400" dirty="0" err="1">
                <a:solidFill>
                  <a:srgbClr val="000000"/>
                </a:solidFill>
                <a:latin typeface="Open Sans"/>
              </a:rPr>
              <a:t>içerik</a:t>
            </a:r>
            <a:r>
              <a:rPr lang="en-US" sz="4400" dirty="0">
                <a:solidFill>
                  <a:srgbClr val="000000"/>
                </a:solidFill>
                <a:latin typeface="Open Sans"/>
              </a:rPr>
              <a:t> </a:t>
            </a:r>
            <a:r>
              <a:rPr lang="en-US" sz="4400" dirty="0" err="1">
                <a:solidFill>
                  <a:srgbClr val="000000"/>
                </a:solidFill>
                <a:latin typeface="Open Sans"/>
              </a:rPr>
              <a:t>bölgedeki</a:t>
            </a:r>
            <a:r>
              <a:rPr lang="en-US" sz="4400" dirty="0">
                <a:solidFill>
                  <a:srgbClr val="000000"/>
                </a:solidFill>
                <a:latin typeface="Open Sans"/>
              </a:rPr>
              <a:t> </a:t>
            </a:r>
            <a:r>
              <a:rPr lang="en-US" sz="4400" dirty="0" err="1">
                <a:solidFill>
                  <a:srgbClr val="000000"/>
                </a:solidFill>
                <a:latin typeface="Open Sans"/>
              </a:rPr>
              <a:t>yöresel</a:t>
            </a:r>
            <a:r>
              <a:rPr lang="en-US" sz="4400" dirty="0">
                <a:solidFill>
                  <a:srgbClr val="000000"/>
                </a:solidFill>
                <a:latin typeface="Open Sans"/>
              </a:rPr>
              <a:t> </a:t>
            </a:r>
            <a:r>
              <a:rPr lang="en-US" sz="4400" dirty="0" err="1">
                <a:solidFill>
                  <a:srgbClr val="000000"/>
                </a:solidFill>
                <a:latin typeface="Open Sans"/>
              </a:rPr>
              <a:t>yemekler</a:t>
            </a:r>
            <a:r>
              <a:rPr lang="en-US" sz="4400" dirty="0">
                <a:solidFill>
                  <a:srgbClr val="000000"/>
                </a:solidFill>
                <a:latin typeface="Open Sans"/>
              </a:rPr>
              <a:t> </a:t>
            </a:r>
            <a:r>
              <a:rPr lang="en-US" sz="4400" dirty="0" err="1">
                <a:solidFill>
                  <a:srgbClr val="000000"/>
                </a:solidFill>
                <a:latin typeface="Open Sans"/>
              </a:rPr>
              <a:t>hakkında</a:t>
            </a:r>
            <a:r>
              <a:rPr lang="en-US" sz="4400" dirty="0">
                <a:solidFill>
                  <a:srgbClr val="000000"/>
                </a:solidFill>
                <a:latin typeface="Open Sans"/>
              </a:rPr>
              <a:t> </a:t>
            </a:r>
            <a:r>
              <a:rPr lang="en-US" sz="4400" dirty="0" err="1">
                <a:solidFill>
                  <a:srgbClr val="000000"/>
                </a:solidFill>
                <a:latin typeface="Open Sans"/>
              </a:rPr>
              <a:t>bilgilendirme</a:t>
            </a:r>
            <a:r>
              <a:rPr lang="en-US" sz="4400" dirty="0">
                <a:solidFill>
                  <a:srgbClr val="000000"/>
                </a:solidFill>
                <a:latin typeface="Open Sans"/>
              </a:rPr>
              <a:t> </a:t>
            </a:r>
            <a:r>
              <a:rPr lang="en-US" sz="4400" dirty="0" err="1">
                <a:solidFill>
                  <a:srgbClr val="000000"/>
                </a:solidFill>
                <a:latin typeface="Open Sans"/>
              </a:rPr>
              <a:t>amacı</a:t>
            </a:r>
            <a:r>
              <a:rPr lang="en-US" sz="4400" dirty="0">
                <a:solidFill>
                  <a:srgbClr val="000000"/>
                </a:solidFill>
                <a:latin typeface="Open Sans"/>
              </a:rPr>
              <a:t> </a:t>
            </a:r>
            <a:r>
              <a:rPr lang="en-US" sz="4400" dirty="0" err="1">
                <a:solidFill>
                  <a:srgbClr val="000000"/>
                </a:solidFill>
                <a:latin typeface="Open Sans"/>
              </a:rPr>
              <a:t>ile</a:t>
            </a:r>
            <a:r>
              <a:rPr lang="en-US" sz="4400" dirty="0">
                <a:solidFill>
                  <a:srgbClr val="000000"/>
                </a:solidFill>
                <a:latin typeface="Open Sans"/>
              </a:rPr>
              <a:t> </a:t>
            </a:r>
            <a:r>
              <a:rPr lang="en-US" sz="4400" dirty="0" err="1">
                <a:solidFill>
                  <a:srgbClr val="000000"/>
                </a:solidFill>
                <a:latin typeface="Open Sans"/>
              </a:rPr>
              <a:t>hazırlanmıştır</a:t>
            </a:r>
            <a:r>
              <a:rPr lang="en-US" sz="4400" dirty="0">
                <a:solidFill>
                  <a:srgbClr val="000000"/>
                </a:solidFill>
                <a:latin typeface="Open Sans"/>
              </a:rPr>
              <a:t>. </a:t>
            </a:r>
            <a:r>
              <a:rPr lang="en-US" sz="4400" dirty="0" err="1">
                <a:solidFill>
                  <a:srgbClr val="000000"/>
                </a:solidFill>
                <a:latin typeface="Open Sans"/>
              </a:rPr>
              <a:t>Tavsiye</a:t>
            </a:r>
            <a:r>
              <a:rPr lang="en-US" sz="4400" dirty="0">
                <a:solidFill>
                  <a:srgbClr val="000000"/>
                </a:solidFill>
                <a:latin typeface="Open Sans"/>
              </a:rPr>
              <a:t> </a:t>
            </a:r>
            <a:r>
              <a:rPr lang="en-US" sz="4400" dirty="0" err="1">
                <a:solidFill>
                  <a:srgbClr val="000000"/>
                </a:solidFill>
                <a:latin typeface="Open Sans"/>
              </a:rPr>
              <a:t>niteliği</a:t>
            </a:r>
            <a:r>
              <a:rPr lang="en-US" sz="4400" dirty="0">
                <a:solidFill>
                  <a:srgbClr val="000000"/>
                </a:solidFill>
                <a:latin typeface="Open Sans"/>
              </a:rPr>
              <a:t> </a:t>
            </a:r>
            <a:r>
              <a:rPr lang="en-US" sz="4400" dirty="0" err="1">
                <a:solidFill>
                  <a:srgbClr val="000000"/>
                </a:solidFill>
                <a:latin typeface="Open Sans"/>
              </a:rPr>
              <a:t>taşımaz</a:t>
            </a:r>
            <a:r>
              <a:rPr lang="en-US" sz="4400" dirty="0">
                <a:solidFill>
                  <a:srgbClr val="000000"/>
                </a:solidFill>
                <a:latin typeface="Open Sans"/>
              </a:rPr>
              <a:t>. </a:t>
            </a:r>
            <a:r>
              <a:rPr lang="en-US" sz="4400" dirty="0" err="1">
                <a:solidFill>
                  <a:srgbClr val="000000"/>
                </a:solidFill>
                <a:latin typeface="Open Sans"/>
              </a:rPr>
              <a:t>Altta</a:t>
            </a:r>
            <a:r>
              <a:rPr lang="en-US" sz="4400" dirty="0">
                <a:solidFill>
                  <a:srgbClr val="000000"/>
                </a:solidFill>
                <a:latin typeface="Open Sans"/>
              </a:rPr>
              <a:t> </a:t>
            </a:r>
            <a:r>
              <a:rPr lang="en-US" sz="4400" dirty="0" err="1">
                <a:solidFill>
                  <a:srgbClr val="000000"/>
                </a:solidFill>
                <a:latin typeface="Open Sans"/>
              </a:rPr>
              <a:t>adı</a:t>
            </a:r>
            <a:r>
              <a:rPr lang="en-US" sz="4400" dirty="0">
                <a:solidFill>
                  <a:srgbClr val="000000"/>
                </a:solidFill>
                <a:latin typeface="Open Sans"/>
              </a:rPr>
              <a:t> </a:t>
            </a:r>
            <a:r>
              <a:rPr lang="en-US" sz="4400" dirty="0" err="1">
                <a:solidFill>
                  <a:srgbClr val="000000"/>
                </a:solidFill>
                <a:latin typeface="Open Sans"/>
              </a:rPr>
              <a:t>geçen</a:t>
            </a:r>
            <a:r>
              <a:rPr lang="en-US" sz="4400" dirty="0">
                <a:solidFill>
                  <a:srgbClr val="000000"/>
                </a:solidFill>
                <a:latin typeface="Open Sans"/>
              </a:rPr>
              <a:t> </a:t>
            </a:r>
            <a:r>
              <a:rPr lang="en-US" sz="4400" dirty="0" err="1">
                <a:solidFill>
                  <a:srgbClr val="000000"/>
                </a:solidFill>
                <a:latin typeface="Open Sans"/>
              </a:rPr>
              <a:t>yiyecekler</a:t>
            </a:r>
            <a:r>
              <a:rPr lang="en-US" sz="4400" dirty="0">
                <a:solidFill>
                  <a:srgbClr val="000000"/>
                </a:solidFill>
                <a:latin typeface="Open Sans"/>
              </a:rPr>
              <a:t> </a:t>
            </a:r>
            <a:r>
              <a:rPr lang="en-US" sz="4400" dirty="0" err="1">
                <a:solidFill>
                  <a:srgbClr val="000000"/>
                </a:solidFill>
                <a:latin typeface="Open Sans"/>
              </a:rPr>
              <a:t>domuz</a:t>
            </a:r>
            <a:r>
              <a:rPr lang="en-US" sz="4400" dirty="0">
                <a:solidFill>
                  <a:srgbClr val="000000"/>
                </a:solidFill>
                <a:latin typeface="Open Sans"/>
              </a:rPr>
              <a:t> </a:t>
            </a:r>
            <a:r>
              <a:rPr lang="en-US" sz="4400" dirty="0" err="1">
                <a:solidFill>
                  <a:srgbClr val="000000"/>
                </a:solidFill>
                <a:latin typeface="Open Sans"/>
              </a:rPr>
              <a:t>eti</a:t>
            </a:r>
            <a:r>
              <a:rPr lang="en-US" sz="4400" dirty="0">
                <a:solidFill>
                  <a:srgbClr val="000000"/>
                </a:solidFill>
                <a:latin typeface="Open Sans"/>
              </a:rPr>
              <a:t>, </a:t>
            </a:r>
            <a:r>
              <a:rPr lang="en-US" sz="4400" dirty="0" err="1">
                <a:solidFill>
                  <a:srgbClr val="000000"/>
                </a:solidFill>
                <a:latin typeface="Open Sans"/>
              </a:rPr>
              <a:t>yağı</a:t>
            </a:r>
            <a:r>
              <a:rPr lang="en-US" sz="4400" dirty="0">
                <a:solidFill>
                  <a:srgbClr val="000000"/>
                </a:solidFill>
                <a:latin typeface="Open Sans"/>
              </a:rPr>
              <a:t> </a:t>
            </a:r>
            <a:r>
              <a:rPr lang="en-US" sz="4400" dirty="0" err="1">
                <a:solidFill>
                  <a:srgbClr val="000000"/>
                </a:solidFill>
                <a:latin typeface="Open Sans"/>
              </a:rPr>
              <a:t>içerebilir</a:t>
            </a:r>
            <a:r>
              <a:rPr lang="en-US" sz="4400" dirty="0">
                <a:solidFill>
                  <a:srgbClr val="000000"/>
                </a:solidFill>
                <a:latin typeface="Open Sans"/>
              </a:rPr>
              <a:t>. </a:t>
            </a:r>
            <a:r>
              <a:rPr lang="en-US" sz="4400" dirty="0" err="1">
                <a:solidFill>
                  <a:srgbClr val="000000"/>
                </a:solidFill>
                <a:latin typeface="Open Sans"/>
              </a:rPr>
              <a:t>Ya</a:t>
            </a:r>
            <a:r>
              <a:rPr lang="en-US" sz="4400" dirty="0">
                <a:solidFill>
                  <a:srgbClr val="000000"/>
                </a:solidFill>
                <a:latin typeface="Open Sans"/>
              </a:rPr>
              <a:t> da </a:t>
            </a:r>
            <a:r>
              <a:rPr lang="en-US" sz="4400" dirty="0" err="1">
                <a:solidFill>
                  <a:srgbClr val="000000"/>
                </a:solidFill>
                <a:latin typeface="Open Sans"/>
              </a:rPr>
              <a:t>yiyecekler</a:t>
            </a:r>
            <a:r>
              <a:rPr lang="en-US" sz="4400" dirty="0">
                <a:solidFill>
                  <a:srgbClr val="000000"/>
                </a:solidFill>
                <a:latin typeface="Open Sans"/>
              </a:rPr>
              <a:t> </a:t>
            </a:r>
            <a:r>
              <a:rPr lang="en-US" sz="4400" dirty="0" err="1">
                <a:solidFill>
                  <a:srgbClr val="000000"/>
                </a:solidFill>
                <a:latin typeface="Open Sans"/>
              </a:rPr>
              <a:t>sığır</a:t>
            </a:r>
            <a:r>
              <a:rPr lang="en-US" sz="4400" dirty="0">
                <a:solidFill>
                  <a:srgbClr val="000000"/>
                </a:solidFill>
                <a:latin typeface="Open Sans"/>
              </a:rPr>
              <a:t> </a:t>
            </a:r>
            <a:r>
              <a:rPr lang="en-US" sz="4400" dirty="0" err="1">
                <a:solidFill>
                  <a:srgbClr val="000000"/>
                </a:solidFill>
                <a:latin typeface="Open Sans"/>
              </a:rPr>
              <a:t>eti</a:t>
            </a:r>
            <a:r>
              <a:rPr lang="en-US" sz="4400" dirty="0">
                <a:solidFill>
                  <a:srgbClr val="000000"/>
                </a:solidFill>
                <a:latin typeface="Open Sans"/>
              </a:rPr>
              <a:t> </a:t>
            </a:r>
            <a:r>
              <a:rPr lang="en-US" sz="4400" dirty="0" err="1">
                <a:solidFill>
                  <a:srgbClr val="000000"/>
                </a:solidFill>
                <a:latin typeface="Open Sans"/>
              </a:rPr>
              <a:t>vb</a:t>
            </a:r>
            <a:r>
              <a:rPr lang="en-US" sz="4400" dirty="0">
                <a:solidFill>
                  <a:srgbClr val="000000"/>
                </a:solidFill>
                <a:latin typeface="Open Sans"/>
              </a:rPr>
              <a:t> bile </a:t>
            </a:r>
            <a:r>
              <a:rPr lang="en-US" sz="4400" dirty="0" err="1">
                <a:solidFill>
                  <a:srgbClr val="000000"/>
                </a:solidFill>
                <a:latin typeface="Open Sans"/>
              </a:rPr>
              <a:t>olsa</a:t>
            </a:r>
            <a:r>
              <a:rPr lang="en-US" sz="4400" dirty="0">
                <a:solidFill>
                  <a:srgbClr val="000000"/>
                </a:solidFill>
                <a:latin typeface="Open Sans"/>
              </a:rPr>
              <a:t> </a:t>
            </a:r>
            <a:r>
              <a:rPr lang="en-US" sz="4400" dirty="0" err="1">
                <a:solidFill>
                  <a:srgbClr val="000000"/>
                </a:solidFill>
                <a:latin typeface="Open Sans"/>
              </a:rPr>
              <a:t>helal</a:t>
            </a:r>
            <a:r>
              <a:rPr lang="en-US" sz="4400" dirty="0">
                <a:solidFill>
                  <a:srgbClr val="000000"/>
                </a:solidFill>
                <a:latin typeface="Open Sans"/>
              </a:rPr>
              <a:t> </a:t>
            </a:r>
            <a:r>
              <a:rPr lang="en-US" sz="4400" dirty="0" err="1">
                <a:solidFill>
                  <a:srgbClr val="000000"/>
                </a:solidFill>
                <a:latin typeface="Open Sans"/>
              </a:rPr>
              <a:t>kesim</a:t>
            </a:r>
            <a:r>
              <a:rPr lang="en-US" sz="4400" dirty="0">
                <a:solidFill>
                  <a:srgbClr val="000000"/>
                </a:solidFill>
                <a:latin typeface="Open Sans"/>
              </a:rPr>
              <a:t> </a:t>
            </a:r>
            <a:r>
              <a:rPr lang="en-US" sz="4400" dirty="0" err="1">
                <a:solidFill>
                  <a:srgbClr val="000000"/>
                </a:solidFill>
                <a:latin typeface="Open Sans"/>
              </a:rPr>
              <a:t>olmayabilir</a:t>
            </a:r>
            <a:r>
              <a:rPr lang="en-US" sz="4400" dirty="0">
                <a:solidFill>
                  <a:srgbClr val="000000"/>
                </a:solidFill>
                <a:latin typeface="Open Sans"/>
              </a:rPr>
              <a:t>.</a:t>
            </a:r>
          </a:p>
          <a:p>
            <a:pPr algn="just">
              <a:lnSpc>
                <a:spcPts val="6159"/>
              </a:lnSpc>
            </a:pPr>
            <a:r>
              <a:rPr lang="en-US" sz="4400" dirty="0">
                <a:solidFill>
                  <a:srgbClr val="000000"/>
                </a:solidFill>
                <a:latin typeface="Open Sans"/>
              </a:rPr>
              <a:t>Bu </a:t>
            </a:r>
            <a:r>
              <a:rPr lang="en-US" sz="4400" dirty="0" err="1">
                <a:solidFill>
                  <a:srgbClr val="000000"/>
                </a:solidFill>
                <a:latin typeface="Open Sans"/>
              </a:rPr>
              <a:t>konuda</a:t>
            </a:r>
            <a:r>
              <a:rPr lang="en-US" sz="4400" dirty="0">
                <a:solidFill>
                  <a:srgbClr val="000000"/>
                </a:solidFill>
                <a:latin typeface="Open Sans"/>
              </a:rPr>
              <a:t> </a:t>
            </a:r>
            <a:r>
              <a:rPr lang="en-US" sz="4400" dirty="0" err="1">
                <a:solidFill>
                  <a:srgbClr val="000000"/>
                </a:solidFill>
                <a:latin typeface="Open Sans"/>
              </a:rPr>
              <a:t>bizim</a:t>
            </a:r>
            <a:r>
              <a:rPr lang="en-US" sz="4400" dirty="0">
                <a:solidFill>
                  <a:srgbClr val="000000"/>
                </a:solidFill>
                <a:latin typeface="Open Sans"/>
              </a:rPr>
              <a:t> </a:t>
            </a:r>
            <a:r>
              <a:rPr lang="en-US" sz="4400" dirty="0" err="1">
                <a:solidFill>
                  <a:srgbClr val="000000"/>
                </a:solidFill>
                <a:latin typeface="Open Sans"/>
              </a:rPr>
              <a:t>gibi</a:t>
            </a:r>
            <a:r>
              <a:rPr lang="en-US" sz="4400" dirty="0">
                <a:solidFill>
                  <a:srgbClr val="000000"/>
                </a:solidFill>
                <a:latin typeface="Open Sans"/>
              </a:rPr>
              <a:t> </a:t>
            </a:r>
            <a:r>
              <a:rPr lang="en-US" sz="4400" dirty="0" err="1">
                <a:solidFill>
                  <a:srgbClr val="000000"/>
                </a:solidFill>
                <a:latin typeface="Open Sans"/>
              </a:rPr>
              <a:t>hassas</a:t>
            </a:r>
            <a:r>
              <a:rPr lang="en-US" sz="4400" dirty="0">
                <a:solidFill>
                  <a:srgbClr val="000000"/>
                </a:solidFill>
                <a:latin typeface="Open Sans"/>
              </a:rPr>
              <a:t> </a:t>
            </a:r>
            <a:r>
              <a:rPr lang="en-US" sz="4400" dirty="0" err="1">
                <a:solidFill>
                  <a:srgbClr val="000000"/>
                </a:solidFill>
                <a:latin typeface="Open Sans"/>
              </a:rPr>
              <a:t>davranıyorsanız</a:t>
            </a:r>
            <a:r>
              <a:rPr lang="en-US" sz="4400" dirty="0">
                <a:solidFill>
                  <a:srgbClr val="000000"/>
                </a:solidFill>
                <a:latin typeface="Open Sans"/>
              </a:rPr>
              <a:t> </a:t>
            </a:r>
            <a:r>
              <a:rPr lang="en-US" sz="4400" dirty="0" err="1">
                <a:solidFill>
                  <a:srgbClr val="000000"/>
                </a:solidFill>
                <a:latin typeface="Open Sans"/>
              </a:rPr>
              <a:t>içeriğinde</a:t>
            </a:r>
            <a:r>
              <a:rPr lang="en-US" sz="4400" dirty="0">
                <a:solidFill>
                  <a:srgbClr val="000000"/>
                </a:solidFill>
                <a:latin typeface="Open Sans"/>
              </a:rPr>
              <a:t> et </a:t>
            </a:r>
            <a:r>
              <a:rPr lang="en-US" sz="4400" dirty="0" err="1">
                <a:solidFill>
                  <a:srgbClr val="000000"/>
                </a:solidFill>
                <a:latin typeface="Open Sans"/>
              </a:rPr>
              <a:t>vb</a:t>
            </a:r>
            <a:r>
              <a:rPr lang="en-US" sz="4400" dirty="0">
                <a:solidFill>
                  <a:srgbClr val="000000"/>
                </a:solidFill>
                <a:latin typeface="Open Sans"/>
              </a:rPr>
              <a:t> </a:t>
            </a:r>
            <a:r>
              <a:rPr lang="en-US" sz="4400" dirty="0" err="1">
                <a:solidFill>
                  <a:srgbClr val="000000"/>
                </a:solidFill>
                <a:latin typeface="Open Sans"/>
              </a:rPr>
              <a:t>malzemeler</a:t>
            </a:r>
            <a:r>
              <a:rPr lang="en-US" sz="4400" dirty="0">
                <a:solidFill>
                  <a:srgbClr val="000000"/>
                </a:solidFill>
                <a:latin typeface="Open Sans"/>
              </a:rPr>
              <a:t> </a:t>
            </a:r>
            <a:r>
              <a:rPr lang="en-US" sz="4400" dirty="0" err="1">
                <a:solidFill>
                  <a:srgbClr val="000000"/>
                </a:solidFill>
                <a:latin typeface="Open Sans"/>
              </a:rPr>
              <a:t>bulunan</a:t>
            </a:r>
            <a:r>
              <a:rPr lang="en-US" sz="4400" dirty="0">
                <a:solidFill>
                  <a:srgbClr val="000000"/>
                </a:solidFill>
                <a:latin typeface="Open Sans"/>
              </a:rPr>
              <a:t> </a:t>
            </a:r>
            <a:r>
              <a:rPr lang="en-US" sz="4400" dirty="0" err="1">
                <a:solidFill>
                  <a:srgbClr val="000000"/>
                </a:solidFill>
                <a:latin typeface="Open Sans"/>
              </a:rPr>
              <a:t>yiyecekler</a:t>
            </a:r>
            <a:r>
              <a:rPr lang="en-US" sz="4400" dirty="0">
                <a:solidFill>
                  <a:srgbClr val="000000"/>
                </a:solidFill>
                <a:latin typeface="Open Sans"/>
              </a:rPr>
              <a:t> </a:t>
            </a:r>
            <a:r>
              <a:rPr lang="en-US" sz="4400" dirty="0" err="1">
                <a:solidFill>
                  <a:srgbClr val="000000"/>
                </a:solidFill>
                <a:latin typeface="Open Sans"/>
              </a:rPr>
              <a:t>yerine</a:t>
            </a:r>
            <a:r>
              <a:rPr lang="en-US" sz="4400" dirty="0">
                <a:solidFill>
                  <a:srgbClr val="000000"/>
                </a:solidFill>
                <a:latin typeface="Open Sans"/>
              </a:rPr>
              <a:t> </a:t>
            </a:r>
            <a:r>
              <a:rPr lang="en-US" sz="4400" dirty="0" err="1">
                <a:solidFill>
                  <a:srgbClr val="000000"/>
                </a:solidFill>
                <a:latin typeface="Open Sans"/>
              </a:rPr>
              <a:t>sebze</a:t>
            </a:r>
            <a:r>
              <a:rPr lang="en-US" sz="4400" dirty="0">
                <a:solidFill>
                  <a:srgbClr val="000000"/>
                </a:solidFill>
                <a:latin typeface="Open Sans"/>
              </a:rPr>
              <a:t>, </a:t>
            </a:r>
            <a:r>
              <a:rPr lang="en-US" sz="4400" dirty="0" err="1">
                <a:solidFill>
                  <a:srgbClr val="000000"/>
                </a:solidFill>
                <a:latin typeface="Open Sans"/>
              </a:rPr>
              <a:t>tatlı</a:t>
            </a:r>
            <a:r>
              <a:rPr lang="en-US" sz="4400" dirty="0">
                <a:solidFill>
                  <a:srgbClr val="000000"/>
                </a:solidFill>
                <a:latin typeface="Open Sans"/>
              </a:rPr>
              <a:t> </a:t>
            </a:r>
            <a:r>
              <a:rPr lang="en-US" sz="4400" dirty="0" err="1">
                <a:solidFill>
                  <a:srgbClr val="000000"/>
                </a:solidFill>
                <a:latin typeface="Open Sans"/>
              </a:rPr>
              <a:t>türü</a:t>
            </a:r>
            <a:r>
              <a:rPr lang="en-US" sz="4400" dirty="0">
                <a:solidFill>
                  <a:srgbClr val="000000"/>
                </a:solidFill>
                <a:latin typeface="Open Sans"/>
              </a:rPr>
              <a:t> </a:t>
            </a:r>
            <a:r>
              <a:rPr lang="en-US" sz="4400" dirty="0" err="1">
                <a:solidFill>
                  <a:srgbClr val="000000"/>
                </a:solidFill>
                <a:latin typeface="Open Sans"/>
              </a:rPr>
              <a:t>yiyecekleri</a:t>
            </a:r>
            <a:r>
              <a:rPr lang="en-US" sz="4400" dirty="0">
                <a:solidFill>
                  <a:srgbClr val="000000"/>
                </a:solidFill>
                <a:latin typeface="Open Sans"/>
              </a:rPr>
              <a:t> </a:t>
            </a:r>
            <a:r>
              <a:rPr lang="en-US" sz="4400" dirty="0" err="1">
                <a:solidFill>
                  <a:srgbClr val="000000"/>
                </a:solidFill>
                <a:latin typeface="Open Sans"/>
              </a:rPr>
              <a:t>tercih</a:t>
            </a:r>
            <a:r>
              <a:rPr lang="en-US" sz="4400" dirty="0">
                <a:solidFill>
                  <a:srgbClr val="000000"/>
                </a:solidFill>
                <a:latin typeface="Open Sans"/>
              </a:rPr>
              <a:t> </a:t>
            </a:r>
            <a:r>
              <a:rPr lang="en-US" sz="4400" dirty="0" err="1">
                <a:solidFill>
                  <a:srgbClr val="000000"/>
                </a:solidFill>
                <a:latin typeface="Open Sans"/>
              </a:rPr>
              <a:t>edebilirsiniz</a:t>
            </a:r>
            <a:r>
              <a:rPr lang="en-US" sz="4400" dirty="0">
                <a:solidFill>
                  <a:srgbClr val="000000"/>
                </a:solidFill>
                <a:latin typeface="Open Sans"/>
              </a:rPr>
              <a:t>.</a:t>
            </a:r>
          </a:p>
          <a:p>
            <a:pPr algn="just">
              <a:lnSpc>
                <a:spcPts val="6159"/>
              </a:lnSpc>
            </a:pPr>
            <a:endParaRPr lang="en-US" sz="4400" dirty="0">
              <a:solidFill>
                <a:srgbClr val="000000"/>
              </a:solidFill>
              <a:latin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6219892" y="-42545"/>
            <a:ext cx="5286308" cy="1017779"/>
          </a:xfrm>
          <a:prstGeom prst="rect">
            <a:avLst/>
          </a:prstGeom>
        </p:spPr>
        <p:txBody>
          <a:bodyPr wrap="square" lIns="0" tIns="0" rIns="0" bIns="0" rtlCol="0" anchor="t">
            <a:spAutoFit/>
          </a:bodyPr>
          <a:lstStyle/>
          <a:p>
            <a:pPr algn="ctr">
              <a:lnSpc>
                <a:spcPts val="8680"/>
              </a:lnSpc>
            </a:pPr>
            <a:r>
              <a:rPr lang="en-US" sz="6200" dirty="0">
                <a:solidFill>
                  <a:srgbClr val="000000"/>
                </a:solidFill>
                <a:latin typeface="Arimo"/>
              </a:rPr>
              <a:t>YEME İÇME</a:t>
            </a:r>
          </a:p>
        </p:txBody>
      </p:sp>
      <p:sp>
        <p:nvSpPr>
          <p:cNvPr id="3" name="TextBox 3"/>
          <p:cNvSpPr txBox="1"/>
          <p:nvPr/>
        </p:nvSpPr>
        <p:spPr>
          <a:xfrm>
            <a:off x="804459" y="952500"/>
            <a:ext cx="16679081" cy="8884920"/>
          </a:xfrm>
          <a:prstGeom prst="rect">
            <a:avLst/>
          </a:prstGeom>
        </p:spPr>
        <p:txBody>
          <a:bodyPr lIns="0" tIns="0" rIns="0" bIns="0" rtlCol="0" anchor="t">
            <a:spAutoFit/>
          </a:bodyPr>
          <a:lstStyle/>
          <a:p>
            <a:pPr algn="just">
              <a:lnSpc>
                <a:spcPts val="5880"/>
              </a:lnSpc>
            </a:pPr>
            <a:r>
              <a:rPr lang="en-US" sz="4200" dirty="0" err="1">
                <a:solidFill>
                  <a:srgbClr val="000000"/>
                </a:solidFill>
                <a:latin typeface="Open Sans Bold"/>
              </a:rPr>
              <a:t>Açılış</a:t>
            </a:r>
            <a:r>
              <a:rPr lang="en-US" sz="4200" dirty="0">
                <a:solidFill>
                  <a:srgbClr val="000000"/>
                </a:solidFill>
                <a:latin typeface="Open Sans Bold"/>
              </a:rPr>
              <a:t> </a:t>
            </a:r>
            <a:r>
              <a:rPr lang="en-US" sz="4200" dirty="0" err="1">
                <a:solidFill>
                  <a:srgbClr val="000000"/>
                </a:solidFill>
                <a:latin typeface="Open Sans Bold"/>
              </a:rPr>
              <a:t>Saatleri</a:t>
            </a:r>
            <a:r>
              <a:rPr lang="en-US" sz="4200" dirty="0">
                <a:solidFill>
                  <a:srgbClr val="000000"/>
                </a:solidFill>
                <a:latin typeface="Open Sans Bold"/>
              </a:rPr>
              <a:t>:</a:t>
            </a:r>
            <a:r>
              <a:rPr lang="en-US" sz="4200" dirty="0">
                <a:solidFill>
                  <a:srgbClr val="000000"/>
                </a:solidFill>
                <a:latin typeface="Arimo Light"/>
              </a:rPr>
              <a:t> Madrid </a:t>
            </a:r>
            <a:r>
              <a:rPr lang="en-US" sz="4200" dirty="0" err="1">
                <a:solidFill>
                  <a:srgbClr val="000000"/>
                </a:solidFill>
                <a:latin typeface="Arimo Light"/>
              </a:rPr>
              <a:t>hala</a:t>
            </a:r>
            <a:r>
              <a:rPr lang="en-US" sz="4200" dirty="0">
                <a:solidFill>
                  <a:srgbClr val="000000"/>
                </a:solidFill>
                <a:latin typeface="Arimo Light"/>
              </a:rPr>
              <a:t> siesta </a:t>
            </a:r>
            <a:r>
              <a:rPr lang="en-US" sz="4200" dirty="0" err="1">
                <a:solidFill>
                  <a:srgbClr val="000000"/>
                </a:solidFill>
                <a:latin typeface="Arimo Light"/>
              </a:rPr>
              <a:t>kültürünü</a:t>
            </a:r>
            <a:r>
              <a:rPr lang="en-US" sz="4200" dirty="0">
                <a:solidFill>
                  <a:srgbClr val="000000"/>
                </a:solidFill>
                <a:latin typeface="Arimo Light"/>
              </a:rPr>
              <a:t> </a:t>
            </a:r>
            <a:r>
              <a:rPr lang="en-US" sz="4200" dirty="0" err="1">
                <a:solidFill>
                  <a:srgbClr val="000000"/>
                </a:solidFill>
                <a:latin typeface="Arimo Light"/>
              </a:rPr>
              <a:t>yaşatmaya</a:t>
            </a:r>
            <a:r>
              <a:rPr lang="en-US" sz="4200" dirty="0">
                <a:solidFill>
                  <a:srgbClr val="000000"/>
                </a:solidFill>
                <a:latin typeface="Arimo Light"/>
              </a:rPr>
              <a:t> </a:t>
            </a:r>
            <a:r>
              <a:rPr lang="en-US" sz="4200" dirty="0" err="1">
                <a:solidFill>
                  <a:srgbClr val="000000"/>
                </a:solidFill>
                <a:latin typeface="Arimo Light"/>
              </a:rPr>
              <a:t>çalışan</a:t>
            </a:r>
            <a:r>
              <a:rPr lang="en-US" sz="4200" dirty="0">
                <a:solidFill>
                  <a:srgbClr val="000000"/>
                </a:solidFill>
                <a:latin typeface="Arimo Light"/>
              </a:rPr>
              <a:t> </a:t>
            </a:r>
            <a:r>
              <a:rPr lang="en-US" sz="4200" dirty="0" err="1">
                <a:solidFill>
                  <a:srgbClr val="000000"/>
                </a:solidFill>
                <a:latin typeface="Arimo Light"/>
              </a:rPr>
              <a:t>şehirlerden</a:t>
            </a:r>
            <a:r>
              <a:rPr lang="en-US" sz="4200" dirty="0">
                <a:solidFill>
                  <a:srgbClr val="000000"/>
                </a:solidFill>
                <a:latin typeface="Arimo Light"/>
              </a:rPr>
              <a:t> </a:t>
            </a:r>
            <a:r>
              <a:rPr lang="en-US" sz="4200" dirty="0" err="1">
                <a:solidFill>
                  <a:srgbClr val="000000"/>
                </a:solidFill>
                <a:latin typeface="Arimo Light"/>
              </a:rPr>
              <a:t>biri.Restoran</a:t>
            </a:r>
            <a:r>
              <a:rPr lang="en-US" sz="4200" dirty="0">
                <a:solidFill>
                  <a:srgbClr val="000000"/>
                </a:solidFill>
                <a:latin typeface="Arimo Light"/>
              </a:rPr>
              <a:t> </a:t>
            </a:r>
            <a:r>
              <a:rPr lang="en-US" sz="4200" dirty="0" err="1">
                <a:solidFill>
                  <a:srgbClr val="000000"/>
                </a:solidFill>
                <a:latin typeface="Arimo Light"/>
              </a:rPr>
              <a:t>ve</a:t>
            </a:r>
            <a:r>
              <a:rPr lang="en-US" sz="4200" dirty="0">
                <a:solidFill>
                  <a:srgbClr val="000000"/>
                </a:solidFill>
                <a:latin typeface="Arimo Light"/>
              </a:rPr>
              <a:t> </a:t>
            </a:r>
            <a:r>
              <a:rPr lang="en-US" sz="4200" dirty="0" err="1">
                <a:solidFill>
                  <a:srgbClr val="000000"/>
                </a:solidFill>
                <a:latin typeface="Arimo Light"/>
              </a:rPr>
              <a:t>cafelerin</a:t>
            </a:r>
            <a:r>
              <a:rPr lang="en-US" sz="4200" dirty="0">
                <a:solidFill>
                  <a:srgbClr val="000000"/>
                </a:solidFill>
                <a:latin typeface="Arimo Light"/>
              </a:rPr>
              <a:t> </a:t>
            </a:r>
            <a:r>
              <a:rPr lang="en-US" sz="4200" dirty="0" err="1">
                <a:solidFill>
                  <a:srgbClr val="000000"/>
                </a:solidFill>
                <a:latin typeface="Arimo Light"/>
              </a:rPr>
              <a:t>çoğunlukla</a:t>
            </a:r>
            <a:r>
              <a:rPr lang="en-US" sz="4200" dirty="0">
                <a:solidFill>
                  <a:srgbClr val="000000"/>
                </a:solidFill>
                <a:latin typeface="Arimo Light"/>
              </a:rPr>
              <a:t> </a:t>
            </a:r>
            <a:r>
              <a:rPr lang="en-US" sz="4200" dirty="0" err="1">
                <a:solidFill>
                  <a:srgbClr val="000000"/>
                </a:solidFill>
                <a:latin typeface="Arimo Light"/>
              </a:rPr>
              <a:t>öğle</a:t>
            </a:r>
            <a:r>
              <a:rPr lang="en-US" sz="4200" dirty="0">
                <a:solidFill>
                  <a:srgbClr val="000000"/>
                </a:solidFill>
                <a:latin typeface="Arimo Light"/>
              </a:rPr>
              <a:t> </a:t>
            </a:r>
            <a:r>
              <a:rPr lang="en-US" sz="4200" dirty="0" err="1">
                <a:solidFill>
                  <a:srgbClr val="000000"/>
                </a:solidFill>
                <a:latin typeface="Arimo Light"/>
              </a:rPr>
              <a:t>saatlerinde</a:t>
            </a:r>
            <a:r>
              <a:rPr lang="en-US" sz="4200" dirty="0">
                <a:solidFill>
                  <a:srgbClr val="000000"/>
                </a:solidFill>
                <a:latin typeface="Arimo Light"/>
              </a:rPr>
              <a:t> 2-3 </a:t>
            </a:r>
            <a:r>
              <a:rPr lang="en-US" sz="4200" dirty="0" err="1">
                <a:solidFill>
                  <a:srgbClr val="000000"/>
                </a:solidFill>
                <a:latin typeface="Arimo Light"/>
              </a:rPr>
              <a:t>saat</a:t>
            </a:r>
            <a:r>
              <a:rPr lang="en-US" sz="4200" dirty="0">
                <a:solidFill>
                  <a:srgbClr val="000000"/>
                </a:solidFill>
                <a:latin typeface="Arimo Light"/>
              </a:rPr>
              <a:t> </a:t>
            </a:r>
            <a:r>
              <a:rPr lang="en-US" sz="4200" dirty="0" err="1">
                <a:solidFill>
                  <a:srgbClr val="000000"/>
                </a:solidFill>
                <a:latin typeface="Arimo Light"/>
              </a:rPr>
              <a:t>kapandığını</a:t>
            </a:r>
            <a:r>
              <a:rPr lang="en-US" sz="4200" dirty="0">
                <a:solidFill>
                  <a:srgbClr val="000000"/>
                </a:solidFill>
                <a:latin typeface="Arimo Light"/>
              </a:rPr>
              <a:t> </a:t>
            </a:r>
            <a:r>
              <a:rPr lang="en-US" sz="4200" dirty="0" err="1">
                <a:solidFill>
                  <a:srgbClr val="000000"/>
                </a:solidFill>
                <a:latin typeface="Arimo Light"/>
              </a:rPr>
              <a:t>görebilirsiniz</a:t>
            </a:r>
            <a:r>
              <a:rPr lang="en-US" sz="4200" dirty="0">
                <a:solidFill>
                  <a:srgbClr val="000000"/>
                </a:solidFill>
                <a:latin typeface="Arimo Light"/>
              </a:rPr>
              <a:t>. </a:t>
            </a:r>
            <a:r>
              <a:rPr lang="en-US" sz="4200" dirty="0" err="1">
                <a:solidFill>
                  <a:srgbClr val="000000"/>
                </a:solidFill>
                <a:latin typeface="Arimo Light"/>
              </a:rPr>
              <a:t>Elbette</a:t>
            </a:r>
            <a:r>
              <a:rPr lang="en-US" sz="4200" dirty="0">
                <a:solidFill>
                  <a:srgbClr val="000000"/>
                </a:solidFill>
                <a:latin typeface="Arimo Light"/>
              </a:rPr>
              <a:t> </a:t>
            </a:r>
            <a:r>
              <a:rPr lang="en-US" sz="4200" dirty="0" err="1">
                <a:solidFill>
                  <a:srgbClr val="000000"/>
                </a:solidFill>
                <a:latin typeface="Arimo Light"/>
              </a:rPr>
              <a:t>turistik</a:t>
            </a:r>
            <a:r>
              <a:rPr lang="en-US" sz="4200" dirty="0">
                <a:solidFill>
                  <a:srgbClr val="000000"/>
                </a:solidFill>
                <a:latin typeface="Arimo Light"/>
              </a:rPr>
              <a:t> </a:t>
            </a:r>
            <a:r>
              <a:rPr lang="en-US" sz="4200" dirty="0" err="1">
                <a:solidFill>
                  <a:srgbClr val="000000"/>
                </a:solidFill>
                <a:latin typeface="Arimo Light"/>
              </a:rPr>
              <a:t>bölgelerde</a:t>
            </a:r>
            <a:r>
              <a:rPr lang="en-US" sz="4200" dirty="0">
                <a:solidFill>
                  <a:srgbClr val="000000"/>
                </a:solidFill>
                <a:latin typeface="Arimo Light"/>
              </a:rPr>
              <a:t> </a:t>
            </a:r>
            <a:r>
              <a:rPr lang="en-US" sz="4200" dirty="0" err="1">
                <a:solidFill>
                  <a:srgbClr val="000000"/>
                </a:solidFill>
                <a:latin typeface="Arimo Light"/>
              </a:rPr>
              <a:t>tüm</a:t>
            </a:r>
            <a:r>
              <a:rPr lang="en-US" sz="4200" dirty="0">
                <a:solidFill>
                  <a:srgbClr val="000000"/>
                </a:solidFill>
                <a:latin typeface="Arimo Light"/>
              </a:rPr>
              <a:t> </a:t>
            </a:r>
            <a:r>
              <a:rPr lang="en-US" sz="4200" dirty="0" err="1">
                <a:solidFill>
                  <a:srgbClr val="000000"/>
                </a:solidFill>
                <a:latin typeface="Arimo Light"/>
              </a:rPr>
              <a:t>gün</a:t>
            </a:r>
            <a:r>
              <a:rPr lang="en-US" sz="4200" dirty="0">
                <a:solidFill>
                  <a:srgbClr val="000000"/>
                </a:solidFill>
                <a:latin typeface="Arimo Light"/>
              </a:rPr>
              <a:t> </a:t>
            </a:r>
            <a:r>
              <a:rPr lang="en-US" sz="4200" dirty="0" err="1">
                <a:solidFill>
                  <a:srgbClr val="000000"/>
                </a:solidFill>
                <a:latin typeface="Arimo Light"/>
              </a:rPr>
              <a:t>açık</a:t>
            </a:r>
            <a:r>
              <a:rPr lang="en-US" sz="4200" dirty="0">
                <a:solidFill>
                  <a:srgbClr val="000000"/>
                </a:solidFill>
                <a:latin typeface="Arimo Light"/>
              </a:rPr>
              <a:t> </a:t>
            </a:r>
            <a:r>
              <a:rPr lang="en-US" sz="4200" dirty="0" err="1">
                <a:solidFill>
                  <a:srgbClr val="000000"/>
                </a:solidFill>
                <a:latin typeface="Arimo Light"/>
              </a:rPr>
              <a:t>olan</a:t>
            </a:r>
            <a:r>
              <a:rPr lang="en-US" sz="4200" dirty="0">
                <a:solidFill>
                  <a:srgbClr val="000000"/>
                </a:solidFill>
                <a:latin typeface="Arimo Light"/>
              </a:rPr>
              <a:t> </a:t>
            </a:r>
            <a:r>
              <a:rPr lang="en-US" sz="4200" dirty="0" err="1">
                <a:solidFill>
                  <a:srgbClr val="000000"/>
                </a:solidFill>
                <a:latin typeface="Arimo Light"/>
              </a:rPr>
              <a:t>restoran</a:t>
            </a:r>
            <a:r>
              <a:rPr lang="en-US" sz="4200" dirty="0">
                <a:solidFill>
                  <a:srgbClr val="000000"/>
                </a:solidFill>
                <a:latin typeface="Arimo Light"/>
              </a:rPr>
              <a:t> </a:t>
            </a:r>
            <a:r>
              <a:rPr lang="en-US" sz="4200" dirty="0" err="1">
                <a:solidFill>
                  <a:srgbClr val="000000"/>
                </a:solidFill>
                <a:latin typeface="Arimo Light"/>
              </a:rPr>
              <a:t>ve</a:t>
            </a:r>
            <a:r>
              <a:rPr lang="en-US" sz="4200" dirty="0">
                <a:solidFill>
                  <a:srgbClr val="000000"/>
                </a:solidFill>
                <a:latin typeface="Arimo Light"/>
              </a:rPr>
              <a:t> </a:t>
            </a:r>
            <a:r>
              <a:rPr lang="en-US" sz="4200" dirty="0" err="1">
                <a:solidFill>
                  <a:srgbClr val="000000"/>
                </a:solidFill>
                <a:latin typeface="Arimo Light"/>
              </a:rPr>
              <a:t>cafeler</a:t>
            </a:r>
            <a:r>
              <a:rPr lang="en-US" sz="4200" dirty="0">
                <a:solidFill>
                  <a:srgbClr val="000000"/>
                </a:solidFill>
                <a:latin typeface="Arimo Light"/>
              </a:rPr>
              <a:t> </a:t>
            </a:r>
            <a:r>
              <a:rPr lang="en-US" sz="4200" dirty="0" err="1">
                <a:solidFill>
                  <a:srgbClr val="000000"/>
                </a:solidFill>
                <a:latin typeface="Arimo Light"/>
              </a:rPr>
              <a:t>bolca</a:t>
            </a:r>
            <a:r>
              <a:rPr lang="en-US" sz="4200" dirty="0">
                <a:solidFill>
                  <a:srgbClr val="000000"/>
                </a:solidFill>
                <a:latin typeface="Arimo Light"/>
              </a:rPr>
              <a:t> </a:t>
            </a:r>
            <a:r>
              <a:rPr lang="en-US" sz="4200" dirty="0" err="1">
                <a:solidFill>
                  <a:srgbClr val="000000"/>
                </a:solidFill>
                <a:latin typeface="Arimo Light"/>
              </a:rPr>
              <a:t>mevcut</a:t>
            </a:r>
            <a:r>
              <a:rPr lang="en-US" sz="4200" dirty="0">
                <a:solidFill>
                  <a:srgbClr val="000000"/>
                </a:solidFill>
                <a:latin typeface="Arimo Light"/>
              </a:rPr>
              <a:t>. </a:t>
            </a:r>
            <a:r>
              <a:rPr lang="en-US" sz="4200" dirty="0" err="1">
                <a:solidFill>
                  <a:srgbClr val="000000"/>
                </a:solidFill>
                <a:latin typeface="Arimo Light"/>
              </a:rPr>
              <a:t>Dolayısıyla</a:t>
            </a:r>
            <a:r>
              <a:rPr lang="en-US" sz="4200" dirty="0">
                <a:solidFill>
                  <a:srgbClr val="000000"/>
                </a:solidFill>
                <a:latin typeface="Arimo Light"/>
              </a:rPr>
              <a:t> </a:t>
            </a:r>
            <a:r>
              <a:rPr lang="en-US" sz="4200" dirty="0" err="1">
                <a:solidFill>
                  <a:srgbClr val="000000"/>
                </a:solidFill>
                <a:latin typeface="Arimo Light"/>
              </a:rPr>
              <a:t>günün</a:t>
            </a:r>
            <a:r>
              <a:rPr lang="en-US" sz="4200" dirty="0">
                <a:solidFill>
                  <a:srgbClr val="000000"/>
                </a:solidFill>
                <a:latin typeface="Arimo Light"/>
              </a:rPr>
              <a:t> </a:t>
            </a:r>
            <a:r>
              <a:rPr lang="en-US" sz="4200" dirty="0" err="1">
                <a:solidFill>
                  <a:srgbClr val="000000"/>
                </a:solidFill>
                <a:latin typeface="Arimo Light"/>
              </a:rPr>
              <a:t>herhangi</a:t>
            </a:r>
            <a:r>
              <a:rPr lang="en-US" sz="4200" dirty="0">
                <a:solidFill>
                  <a:srgbClr val="000000"/>
                </a:solidFill>
                <a:latin typeface="Arimo Light"/>
              </a:rPr>
              <a:t> </a:t>
            </a:r>
            <a:r>
              <a:rPr lang="en-US" sz="4200" dirty="0" err="1">
                <a:solidFill>
                  <a:srgbClr val="000000"/>
                </a:solidFill>
                <a:latin typeface="Arimo Light"/>
              </a:rPr>
              <a:t>bir</a:t>
            </a:r>
            <a:r>
              <a:rPr lang="en-US" sz="4200" dirty="0">
                <a:solidFill>
                  <a:srgbClr val="000000"/>
                </a:solidFill>
                <a:latin typeface="Arimo Light"/>
              </a:rPr>
              <a:t> </a:t>
            </a:r>
            <a:r>
              <a:rPr lang="en-US" sz="4200" dirty="0" err="1">
                <a:solidFill>
                  <a:srgbClr val="000000"/>
                </a:solidFill>
                <a:latin typeface="Arimo Light"/>
              </a:rPr>
              <a:t>anında</a:t>
            </a:r>
            <a:r>
              <a:rPr lang="en-US" sz="4200" dirty="0">
                <a:solidFill>
                  <a:srgbClr val="000000"/>
                </a:solidFill>
                <a:latin typeface="Arimo Light"/>
              </a:rPr>
              <a:t> </a:t>
            </a:r>
            <a:r>
              <a:rPr lang="en-US" sz="4200" dirty="0" err="1">
                <a:solidFill>
                  <a:srgbClr val="000000"/>
                </a:solidFill>
                <a:latin typeface="Arimo Light"/>
              </a:rPr>
              <a:t>Madrid’de</a:t>
            </a:r>
            <a:r>
              <a:rPr lang="en-US" sz="4200" dirty="0">
                <a:solidFill>
                  <a:srgbClr val="000000"/>
                </a:solidFill>
                <a:latin typeface="Arimo Light"/>
              </a:rPr>
              <a:t> </a:t>
            </a:r>
            <a:r>
              <a:rPr lang="en-US" sz="4200" dirty="0" err="1">
                <a:solidFill>
                  <a:srgbClr val="000000"/>
                </a:solidFill>
                <a:latin typeface="Arimo Light"/>
              </a:rPr>
              <a:t>açık</a:t>
            </a:r>
            <a:r>
              <a:rPr lang="en-US" sz="4200" dirty="0">
                <a:solidFill>
                  <a:srgbClr val="000000"/>
                </a:solidFill>
                <a:latin typeface="Arimo Light"/>
              </a:rPr>
              <a:t> </a:t>
            </a:r>
            <a:r>
              <a:rPr lang="en-US" sz="4200" dirty="0" err="1">
                <a:solidFill>
                  <a:srgbClr val="000000"/>
                </a:solidFill>
                <a:latin typeface="Arimo Light"/>
              </a:rPr>
              <a:t>restoran</a:t>
            </a:r>
            <a:r>
              <a:rPr lang="en-US" sz="4200" dirty="0">
                <a:solidFill>
                  <a:srgbClr val="000000"/>
                </a:solidFill>
                <a:latin typeface="Arimo Light"/>
              </a:rPr>
              <a:t>, cafe </a:t>
            </a:r>
            <a:r>
              <a:rPr lang="en-US" sz="4200" dirty="0" err="1">
                <a:solidFill>
                  <a:srgbClr val="000000"/>
                </a:solidFill>
                <a:latin typeface="Arimo Light"/>
              </a:rPr>
              <a:t>bulamamanız</a:t>
            </a:r>
            <a:r>
              <a:rPr lang="en-US" sz="4200" dirty="0">
                <a:solidFill>
                  <a:srgbClr val="000000"/>
                </a:solidFill>
                <a:latin typeface="Arimo Light"/>
              </a:rPr>
              <a:t> </a:t>
            </a:r>
            <a:r>
              <a:rPr lang="en-US" sz="4200" dirty="0" err="1">
                <a:solidFill>
                  <a:srgbClr val="000000"/>
                </a:solidFill>
                <a:latin typeface="Arimo Light"/>
              </a:rPr>
              <a:t>söz</a:t>
            </a:r>
            <a:r>
              <a:rPr lang="en-US" sz="4200" dirty="0">
                <a:solidFill>
                  <a:srgbClr val="000000"/>
                </a:solidFill>
                <a:latin typeface="Arimo Light"/>
              </a:rPr>
              <a:t> </a:t>
            </a:r>
            <a:r>
              <a:rPr lang="en-US" sz="4200" dirty="0" err="1">
                <a:solidFill>
                  <a:srgbClr val="000000"/>
                </a:solidFill>
                <a:latin typeface="Arimo Light"/>
              </a:rPr>
              <a:t>konusu</a:t>
            </a:r>
            <a:r>
              <a:rPr lang="en-US" sz="4200" dirty="0">
                <a:solidFill>
                  <a:srgbClr val="000000"/>
                </a:solidFill>
                <a:latin typeface="Arimo Light"/>
              </a:rPr>
              <a:t> </a:t>
            </a:r>
            <a:r>
              <a:rPr lang="en-US" sz="4200" dirty="0" err="1">
                <a:solidFill>
                  <a:srgbClr val="000000"/>
                </a:solidFill>
                <a:latin typeface="Arimo Light"/>
              </a:rPr>
              <a:t>değil</a:t>
            </a:r>
            <a:r>
              <a:rPr lang="en-US" sz="4200" dirty="0">
                <a:solidFill>
                  <a:srgbClr val="000000"/>
                </a:solidFill>
                <a:latin typeface="Arimo Light"/>
              </a:rPr>
              <a:t>. </a:t>
            </a:r>
            <a:r>
              <a:rPr lang="en-US" sz="4200" dirty="0" err="1">
                <a:solidFill>
                  <a:srgbClr val="000000"/>
                </a:solidFill>
                <a:latin typeface="Arimo Light"/>
              </a:rPr>
              <a:t>Ancak</a:t>
            </a:r>
            <a:r>
              <a:rPr lang="en-US" sz="4200" dirty="0">
                <a:solidFill>
                  <a:srgbClr val="000000"/>
                </a:solidFill>
                <a:latin typeface="Arimo Light"/>
              </a:rPr>
              <a:t> </a:t>
            </a:r>
            <a:r>
              <a:rPr lang="en-US" sz="4200" dirty="0" err="1">
                <a:solidFill>
                  <a:srgbClr val="000000"/>
                </a:solidFill>
                <a:latin typeface="Arimo Light"/>
              </a:rPr>
              <a:t>şehrin</a:t>
            </a:r>
            <a:r>
              <a:rPr lang="en-US" sz="4200" dirty="0">
                <a:solidFill>
                  <a:srgbClr val="000000"/>
                </a:solidFill>
                <a:latin typeface="Arimo Light"/>
              </a:rPr>
              <a:t> </a:t>
            </a:r>
            <a:r>
              <a:rPr lang="en-US" sz="4200" dirty="0" err="1">
                <a:solidFill>
                  <a:srgbClr val="000000"/>
                </a:solidFill>
                <a:latin typeface="Arimo Light"/>
              </a:rPr>
              <a:t>genel</a:t>
            </a:r>
            <a:r>
              <a:rPr lang="en-US" sz="4200" dirty="0">
                <a:solidFill>
                  <a:srgbClr val="000000"/>
                </a:solidFill>
                <a:latin typeface="Arimo Light"/>
              </a:rPr>
              <a:t> </a:t>
            </a:r>
            <a:r>
              <a:rPr lang="en-US" sz="4200" dirty="0" err="1">
                <a:solidFill>
                  <a:srgbClr val="000000"/>
                </a:solidFill>
                <a:latin typeface="Arimo Light"/>
              </a:rPr>
              <a:t>anlamda</a:t>
            </a:r>
            <a:r>
              <a:rPr lang="en-US" sz="4200" dirty="0">
                <a:solidFill>
                  <a:srgbClr val="000000"/>
                </a:solidFill>
                <a:latin typeface="Arimo Light"/>
              </a:rPr>
              <a:t> </a:t>
            </a:r>
            <a:r>
              <a:rPr lang="en-US" sz="4200" dirty="0" err="1">
                <a:solidFill>
                  <a:srgbClr val="000000"/>
                </a:solidFill>
                <a:latin typeface="Arimo Light"/>
              </a:rPr>
              <a:t>restoran</a:t>
            </a:r>
            <a:r>
              <a:rPr lang="en-US" sz="4200" dirty="0">
                <a:solidFill>
                  <a:srgbClr val="000000"/>
                </a:solidFill>
                <a:latin typeface="Arimo Light"/>
              </a:rPr>
              <a:t> </a:t>
            </a:r>
            <a:r>
              <a:rPr lang="en-US" sz="4200" dirty="0" err="1">
                <a:solidFill>
                  <a:srgbClr val="000000"/>
                </a:solidFill>
                <a:latin typeface="Arimo Light"/>
              </a:rPr>
              <a:t>açılış</a:t>
            </a:r>
            <a:r>
              <a:rPr lang="en-US" sz="4200" dirty="0">
                <a:solidFill>
                  <a:srgbClr val="000000"/>
                </a:solidFill>
                <a:latin typeface="Arimo Light"/>
              </a:rPr>
              <a:t> </a:t>
            </a:r>
            <a:r>
              <a:rPr lang="en-US" sz="4200" dirty="0" err="1">
                <a:solidFill>
                  <a:srgbClr val="000000"/>
                </a:solidFill>
                <a:latin typeface="Arimo Light"/>
              </a:rPr>
              <a:t>ve</a:t>
            </a:r>
            <a:r>
              <a:rPr lang="en-US" sz="4200" dirty="0">
                <a:solidFill>
                  <a:srgbClr val="000000"/>
                </a:solidFill>
                <a:latin typeface="Arimo Light"/>
              </a:rPr>
              <a:t> </a:t>
            </a:r>
            <a:r>
              <a:rPr lang="en-US" sz="4200" dirty="0" err="1">
                <a:solidFill>
                  <a:srgbClr val="000000"/>
                </a:solidFill>
                <a:latin typeface="Arimo Light"/>
              </a:rPr>
              <a:t>kapanış</a:t>
            </a:r>
            <a:r>
              <a:rPr lang="en-US" sz="4200" dirty="0">
                <a:solidFill>
                  <a:srgbClr val="000000"/>
                </a:solidFill>
                <a:latin typeface="Arimo Light"/>
              </a:rPr>
              <a:t> </a:t>
            </a:r>
            <a:r>
              <a:rPr lang="en-US" sz="4200" dirty="0" err="1">
                <a:solidFill>
                  <a:srgbClr val="000000"/>
                </a:solidFill>
                <a:latin typeface="Arimo Light"/>
              </a:rPr>
              <a:t>saatlerini</a:t>
            </a:r>
            <a:r>
              <a:rPr lang="en-US" sz="4200" dirty="0">
                <a:solidFill>
                  <a:srgbClr val="000000"/>
                </a:solidFill>
                <a:latin typeface="Arimo Light"/>
              </a:rPr>
              <a:t> </a:t>
            </a:r>
            <a:r>
              <a:rPr lang="en-US" sz="4200" dirty="0" err="1">
                <a:solidFill>
                  <a:srgbClr val="000000"/>
                </a:solidFill>
                <a:latin typeface="Arimo Light"/>
              </a:rPr>
              <a:t>belirtmekte</a:t>
            </a:r>
            <a:r>
              <a:rPr lang="en-US" sz="4200" dirty="0">
                <a:solidFill>
                  <a:srgbClr val="000000"/>
                </a:solidFill>
                <a:latin typeface="Arimo Light"/>
              </a:rPr>
              <a:t> de </a:t>
            </a:r>
            <a:r>
              <a:rPr lang="en-US" sz="4200" dirty="0" err="1">
                <a:solidFill>
                  <a:srgbClr val="000000"/>
                </a:solidFill>
                <a:latin typeface="Arimo Light"/>
              </a:rPr>
              <a:t>fayda</a:t>
            </a:r>
            <a:r>
              <a:rPr lang="en-US" sz="4200" dirty="0">
                <a:solidFill>
                  <a:srgbClr val="000000"/>
                </a:solidFill>
                <a:latin typeface="Arimo Light"/>
              </a:rPr>
              <a:t> var.</a:t>
            </a:r>
          </a:p>
          <a:p>
            <a:pPr algn="just">
              <a:lnSpc>
                <a:spcPts val="5880"/>
              </a:lnSpc>
            </a:pPr>
            <a:r>
              <a:rPr lang="en-US" sz="4200" dirty="0" err="1">
                <a:solidFill>
                  <a:srgbClr val="000000"/>
                </a:solidFill>
                <a:latin typeface="Arimo Bold"/>
              </a:rPr>
              <a:t>Öğle</a:t>
            </a:r>
            <a:r>
              <a:rPr lang="en-US" sz="4200" dirty="0">
                <a:solidFill>
                  <a:srgbClr val="000000"/>
                </a:solidFill>
                <a:latin typeface="Arimo Bold"/>
              </a:rPr>
              <a:t> </a:t>
            </a:r>
            <a:r>
              <a:rPr lang="en-US" sz="4200" dirty="0" err="1">
                <a:solidFill>
                  <a:srgbClr val="000000"/>
                </a:solidFill>
                <a:latin typeface="Arimo Bold"/>
              </a:rPr>
              <a:t>yemeği</a:t>
            </a:r>
            <a:r>
              <a:rPr lang="en-US" sz="4200" dirty="0">
                <a:solidFill>
                  <a:srgbClr val="000000"/>
                </a:solidFill>
                <a:latin typeface="Arimo Light"/>
              </a:rPr>
              <a:t> </a:t>
            </a:r>
            <a:r>
              <a:rPr lang="en-US" sz="4200" dirty="0" err="1">
                <a:solidFill>
                  <a:srgbClr val="000000"/>
                </a:solidFill>
                <a:latin typeface="Arimo Light"/>
              </a:rPr>
              <a:t>için</a:t>
            </a:r>
            <a:r>
              <a:rPr lang="en-US" sz="4200" dirty="0">
                <a:solidFill>
                  <a:srgbClr val="000000"/>
                </a:solidFill>
                <a:latin typeface="Arimo Light"/>
              </a:rPr>
              <a:t> 12:00–01:00 </a:t>
            </a:r>
            <a:r>
              <a:rPr lang="en-US" sz="4200" dirty="0" err="1">
                <a:solidFill>
                  <a:srgbClr val="000000"/>
                </a:solidFill>
                <a:latin typeface="Arimo Light"/>
              </a:rPr>
              <a:t>civarı</a:t>
            </a:r>
            <a:r>
              <a:rPr lang="en-US" sz="4200" dirty="0">
                <a:solidFill>
                  <a:srgbClr val="000000"/>
                </a:solidFill>
                <a:latin typeface="Arimo Light"/>
              </a:rPr>
              <a:t> </a:t>
            </a:r>
            <a:r>
              <a:rPr lang="en-US" sz="4200" dirty="0" err="1">
                <a:solidFill>
                  <a:srgbClr val="000000"/>
                </a:solidFill>
                <a:latin typeface="Arimo Light"/>
              </a:rPr>
              <a:t>açılan</a:t>
            </a:r>
            <a:r>
              <a:rPr lang="en-US" sz="4200" dirty="0">
                <a:solidFill>
                  <a:srgbClr val="000000"/>
                </a:solidFill>
                <a:latin typeface="Arimo Light"/>
              </a:rPr>
              <a:t> cafe </a:t>
            </a:r>
            <a:r>
              <a:rPr lang="en-US" sz="4200" dirty="0" err="1">
                <a:solidFill>
                  <a:srgbClr val="000000"/>
                </a:solidFill>
                <a:latin typeface="Arimo Light"/>
              </a:rPr>
              <a:t>ve</a:t>
            </a:r>
            <a:r>
              <a:rPr lang="en-US" sz="4200" dirty="0">
                <a:solidFill>
                  <a:srgbClr val="000000"/>
                </a:solidFill>
                <a:latin typeface="Arimo Light"/>
              </a:rPr>
              <a:t> </a:t>
            </a:r>
            <a:r>
              <a:rPr lang="en-US" sz="4200" dirty="0" err="1">
                <a:solidFill>
                  <a:srgbClr val="000000"/>
                </a:solidFill>
                <a:latin typeface="Arimo Light"/>
              </a:rPr>
              <a:t>restoranlar</a:t>
            </a:r>
            <a:r>
              <a:rPr lang="en-US" sz="4200" dirty="0">
                <a:solidFill>
                  <a:srgbClr val="000000"/>
                </a:solidFill>
                <a:latin typeface="Arimo Light"/>
              </a:rPr>
              <a:t> </a:t>
            </a:r>
            <a:r>
              <a:rPr lang="en-US" sz="4200" dirty="0" err="1">
                <a:solidFill>
                  <a:srgbClr val="000000"/>
                </a:solidFill>
                <a:latin typeface="Arimo Light"/>
              </a:rPr>
              <a:t>saat</a:t>
            </a:r>
            <a:r>
              <a:rPr lang="en-US" sz="4200" dirty="0">
                <a:solidFill>
                  <a:srgbClr val="000000"/>
                </a:solidFill>
                <a:latin typeface="Arimo Light"/>
              </a:rPr>
              <a:t> 16:00 </a:t>
            </a:r>
            <a:r>
              <a:rPr lang="en-US" sz="4200" dirty="0" err="1">
                <a:solidFill>
                  <a:srgbClr val="000000"/>
                </a:solidFill>
                <a:latin typeface="Arimo Light"/>
              </a:rPr>
              <a:t>sularında</a:t>
            </a:r>
            <a:r>
              <a:rPr lang="en-US" sz="4200" dirty="0">
                <a:solidFill>
                  <a:srgbClr val="000000"/>
                </a:solidFill>
                <a:latin typeface="Arimo Light"/>
              </a:rPr>
              <a:t> </a:t>
            </a:r>
            <a:r>
              <a:rPr lang="en-US" sz="4200" dirty="0" err="1">
                <a:solidFill>
                  <a:srgbClr val="000000"/>
                </a:solidFill>
                <a:latin typeface="Arimo Light"/>
              </a:rPr>
              <a:t>kapanıyor</a:t>
            </a:r>
            <a:r>
              <a:rPr lang="en-US" sz="4200" dirty="0">
                <a:solidFill>
                  <a:srgbClr val="000000"/>
                </a:solidFill>
                <a:latin typeface="Arimo Light"/>
              </a:rPr>
              <a:t> </a:t>
            </a:r>
            <a:r>
              <a:rPr lang="en-US" sz="4200" dirty="0" err="1">
                <a:solidFill>
                  <a:srgbClr val="000000"/>
                </a:solidFill>
                <a:latin typeface="Arimo Light"/>
              </a:rPr>
              <a:t>ve</a:t>
            </a:r>
            <a:r>
              <a:rPr lang="en-US" sz="4200" dirty="0">
                <a:solidFill>
                  <a:srgbClr val="000000"/>
                </a:solidFill>
                <a:latin typeface="Arimo Light"/>
              </a:rPr>
              <a:t> </a:t>
            </a:r>
            <a:r>
              <a:rPr lang="en-US" sz="4200" dirty="0" err="1">
                <a:solidFill>
                  <a:srgbClr val="000000"/>
                </a:solidFill>
                <a:latin typeface="Arimo Light"/>
              </a:rPr>
              <a:t>ardından</a:t>
            </a:r>
            <a:r>
              <a:rPr lang="en-US" sz="4200" dirty="0">
                <a:solidFill>
                  <a:srgbClr val="000000"/>
                </a:solidFill>
                <a:latin typeface="Arimo Light"/>
              </a:rPr>
              <a:t> </a:t>
            </a:r>
            <a:r>
              <a:rPr lang="en-US" sz="4200" dirty="0" err="1">
                <a:solidFill>
                  <a:srgbClr val="000000"/>
                </a:solidFill>
                <a:latin typeface="Arimo Bold"/>
              </a:rPr>
              <a:t>akşam</a:t>
            </a:r>
            <a:r>
              <a:rPr lang="en-US" sz="4200" dirty="0">
                <a:solidFill>
                  <a:srgbClr val="000000"/>
                </a:solidFill>
                <a:latin typeface="Arimo Bold"/>
              </a:rPr>
              <a:t> </a:t>
            </a:r>
            <a:r>
              <a:rPr lang="en-US" sz="4200" dirty="0" err="1">
                <a:solidFill>
                  <a:srgbClr val="000000"/>
                </a:solidFill>
                <a:latin typeface="Arimo Bold"/>
              </a:rPr>
              <a:t>yemeği</a:t>
            </a:r>
            <a:r>
              <a:rPr lang="en-US" sz="4200" dirty="0">
                <a:solidFill>
                  <a:srgbClr val="000000"/>
                </a:solidFill>
                <a:latin typeface="Arimo Light"/>
              </a:rPr>
              <a:t> </a:t>
            </a:r>
            <a:r>
              <a:rPr lang="en-US" sz="4200" dirty="0" err="1">
                <a:solidFill>
                  <a:srgbClr val="000000"/>
                </a:solidFill>
                <a:latin typeface="Arimo Light"/>
              </a:rPr>
              <a:t>için</a:t>
            </a:r>
            <a:r>
              <a:rPr lang="en-US" sz="4200" dirty="0">
                <a:solidFill>
                  <a:srgbClr val="000000"/>
                </a:solidFill>
                <a:latin typeface="Arimo Light"/>
              </a:rPr>
              <a:t> 19:00–20:00 </a:t>
            </a:r>
            <a:r>
              <a:rPr lang="en-US" sz="4200" dirty="0" err="1">
                <a:solidFill>
                  <a:srgbClr val="000000"/>
                </a:solidFill>
                <a:latin typeface="Arimo Light"/>
              </a:rPr>
              <a:t>civarında</a:t>
            </a:r>
            <a:r>
              <a:rPr lang="en-US" sz="4200" dirty="0">
                <a:solidFill>
                  <a:srgbClr val="000000"/>
                </a:solidFill>
                <a:latin typeface="Arimo Light"/>
              </a:rPr>
              <a:t> </a:t>
            </a:r>
            <a:r>
              <a:rPr lang="en-US" sz="4200" dirty="0" err="1">
                <a:solidFill>
                  <a:srgbClr val="000000"/>
                </a:solidFill>
                <a:latin typeface="Arimo Light"/>
              </a:rPr>
              <a:t>tekrar</a:t>
            </a:r>
            <a:r>
              <a:rPr lang="en-US" sz="4200" dirty="0">
                <a:solidFill>
                  <a:srgbClr val="000000"/>
                </a:solidFill>
                <a:latin typeface="Arimo Light"/>
              </a:rPr>
              <a:t> </a:t>
            </a:r>
            <a:r>
              <a:rPr lang="en-US" sz="4200" dirty="0" err="1">
                <a:solidFill>
                  <a:srgbClr val="000000"/>
                </a:solidFill>
                <a:latin typeface="Arimo Light"/>
              </a:rPr>
              <a:t>açılıyor</a:t>
            </a:r>
            <a:r>
              <a:rPr lang="en-US" sz="4200" dirty="0">
                <a:solidFill>
                  <a:srgbClr val="000000"/>
                </a:solidFill>
                <a:latin typeface="Arimo Light"/>
              </a:rPr>
              <a:t>. </a:t>
            </a:r>
            <a:r>
              <a:rPr lang="en-US" sz="4200" dirty="0" err="1">
                <a:solidFill>
                  <a:srgbClr val="000000"/>
                </a:solidFill>
                <a:latin typeface="Arimo Light"/>
              </a:rPr>
              <a:t>Elbette</a:t>
            </a:r>
            <a:r>
              <a:rPr lang="en-US" sz="4200" dirty="0">
                <a:solidFill>
                  <a:srgbClr val="000000"/>
                </a:solidFill>
                <a:latin typeface="Arimo Light"/>
              </a:rPr>
              <a:t> </a:t>
            </a:r>
            <a:r>
              <a:rPr lang="en-US" sz="4200" dirty="0" err="1">
                <a:solidFill>
                  <a:srgbClr val="000000"/>
                </a:solidFill>
                <a:latin typeface="Arimo Light"/>
              </a:rPr>
              <a:t>kahvaltı</a:t>
            </a:r>
            <a:r>
              <a:rPr lang="en-US" sz="4200" dirty="0">
                <a:solidFill>
                  <a:srgbClr val="000000"/>
                </a:solidFill>
                <a:latin typeface="Arimo Light"/>
              </a:rPr>
              <a:t> da </a:t>
            </a:r>
            <a:r>
              <a:rPr lang="en-US" sz="4200" dirty="0" err="1">
                <a:solidFill>
                  <a:srgbClr val="000000"/>
                </a:solidFill>
                <a:latin typeface="Arimo Light"/>
              </a:rPr>
              <a:t>bulabileceğiniz</a:t>
            </a:r>
            <a:r>
              <a:rPr lang="en-US" sz="4200" dirty="0">
                <a:solidFill>
                  <a:srgbClr val="000000"/>
                </a:solidFill>
                <a:latin typeface="Arimo Light"/>
              </a:rPr>
              <a:t> </a:t>
            </a:r>
            <a:r>
              <a:rPr lang="en-US" sz="4200" dirty="0" err="1">
                <a:solidFill>
                  <a:srgbClr val="000000"/>
                </a:solidFill>
                <a:latin typeface="Arimo Light"/>
              </a:rPr>
              <a:t>cafelerin</a:t>
            </a:r>
            <a:r>
              <a:rPr lang="en-US" sz="4200" dirty="0">
                <a:solidFill>
                  <a:srgbClr val="000000"/>
                </a:solidFill>
                <a:latin typeface="Arimo Light"/>
              </a:rPr>
              <a:t> </a:t>
            </a:r>
            <a:r>
              <a:rPr lang="en-US" sz="4200" dirty="0" err="1">
                <a:solidFill>
                  <a:srgbClr val="000000"/>
                </a:solidFill>
                <a:latin typeface="Arimo Light"/>
              </a:rPr>
              <a:t>açılış</a:t>
            </a:r>
            <a:r>
              <a:rPr lang="en-US" sz="4200" dirty="0">
                <a:solidFill>
                  <a:srgbClr val="000000"/>
                </a:solidFill>
                <a:latin typeface="Arimo Light"/>
              </a:rPr>
              <a:t> </a:t>
            </a:r>
            <a:r>
              <a:rPr lang="en-US" sz="4200" dirty="0" err="1">
                <a:solidFill>
                  <a:srgbClr val="000000"/>
                </a:solidFill>
                <a:latin typeface="Arimo Light"/>
              </a:rPr>
              <a:t>saatleri</a:t>
            </a:r>
            <a:r>
              <a:rPr lang="en-US" sz="4200" dirty="0">
                <a:solidFill>
                  <a:srgbClr val="000000"/>
                </a:solidFill>
                <a:latin typeface="Arimo Light"/>
              </a:rPr>
              <a:t> </a:t>
            </a:r>
            <a:r>
              <a:rPr lang="en-US" sz="4200" dirty="0" err="1">
                <a:solidFill>
                  <a:srgbClr val="000000"/>
                </a:solidFill>
                <a:latin typeface="Arimo Light"/>
              </a:rPr>
              <a:t>daha</a:t>
            </a:r>
            <a:r>
              <a:rPr lang="en-US" sz="4200" dirty="0">
                <a:solidFill>
                  <a:srgbClr val="000000"/>
                </a:solidFill>
                <a:latin typeface="Arimo Light"/>
              </a:rPr>
              <a:t> </a:t>
            </a:r>
            <a:r>
              <a:rPr lang="en-US" sz="4200" dirty="0" err="1">
                <a:solidFill>
                  <a:srgbClr val="000000"/>
                </a:solidFill>
                <a:latin typeface="Arimo Light"/>
              </a:rPr>
              <a:t>erken</a:t>
            </a:r>
            <a:r>
              <a:rPr lang="en-US" sz="4200" dirty="0">
                <a:solidFill>
                  <a:srgbClr val="000000"/>
                </a:solidFill>
                <a:latin typeface="Arimo Light"/>
              </a:rPr>
              <a:t>.</a:t>
            </a:r>
          </a:p>
          <a:p>
            <a:pPr algn="just">
              <a:lnSpc>
                <a:spcPts val="5880"/>
              </a:lnSpc>
            </a:pPr>
            <a:endParaRPr lang="en-US" sz="4200" dirty="0">
              <a:solidFill>
                <a:srgbClr val="000000"/>
              </a:solidFill>
              <a:latin typeface="Arimo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6246709" y="376470"/>
            <a:ext cx="5488091" cy="1099660"/>
          </a:xfrm>
          <a:prstGeom prst="rect">
            <a:avLst/>
          </a:prstGeom>
        </p:spPr>
        <p:txBody>
          <a:bodyPr wrap="square" lIns="0" tIns="0" rIns="0" bIns="0" rtlCol="0" anchor="t">
            <a:spAutoFit/>
          </a:bodyPr>
          <a:lstStyle/>
          <a:p>
            <a:pPr algn="ctr">
              <a:lnSpc>
                <a:spcPts val="9380"/>
              </a:lnSpc>
            </a:pPr>
            <a:r>
              <a:rPr lang="en-US" sz="6700" dirty="0">
                <a:solidFill>
                  <a:srgbClr val="000000"/>
                </a:solidFill>
                <a:latin typeface="Arimo"/>
              </a:rPr>
              <a:t>YEME İÇME</a:t>
            </a:r>
          </a:p>
        </p:txBody>
      </p:sp>
      <p:sp>
        <p:nvSpPr>
          <p:cNvPr id="3" name="TextBox 3"/>
          <p:cNvSpPr txBox="1"/>
          <p:nvPr/>
        </p:nvSpPr>
        <p:spPr>
          <a:xfrm>
            <a:off x="750784" y="1435015"/>
            <a:ext cx="17222739" cy="8122285"/>
          </a:xfrm>
          <a:prstGeom prst="rect">
            <a:avLst/>
          </a:prstGeom>
        </p:spPr>
        <p:txBody>
          <a:bodyPr lIns="0" tIns="0" rIns="0" bIns="0" rtlCol="0" anchor="t">
            <a:spAutoFit/>
          </a:bodyPr>
          <a:lstStyle/>
          <a:p>
            <a:pPr algn="just">
              <a:lnSpc>
                <a:spcPts val="6439"/>
              </a:lnSpc>
            </a:pPr>
            <a:r>
              <a:rPr lang="en-US" sz="4600">
                <a:solidFill>
                  <a:srgbClr val="000000"/>
                </a:solidFill>
                <a:latin typeface="Arimo Light"/>
              </a:rPr>
              <a:t>Sadece karın doyurup gezmeye devam etmek için yiyebileceğiniz meze türü yiyeceklerin tamamı </a:t>
            </a:r>
            <a:r>
              <a:rPr lang="en-US" sz="4600">
                <a:solidFill>
                  <a:srgbClr val="000000"/>
                </a:solidFill>
                <a:latin typeface="Arimo Bold"/>
              </a:rPr>
              <a:t>Tapas</a:t>
            </a:r>
            <a:r>
              <a:rPr lang="en-US" sz="4600">
                <a:solidFill>
                  <a:srgbClr val="000000"/>
                </a:solidFill>
                <a:latin typeface="Arimo Light"/>
              </a:rPr>
              <a:t> olarak isimlendiriliyor.</a:t>
            </a:r>
          </a:p>
          <a:p>
            <a:pPr algn="just">
              <a:lnSpc>
                <a:spcPts val="6439"/>
              </a:lnSpc>
            </a:pPr>
            <a:r>
              <a:rPr lang="en-US" sz="4600">
                <a:solidFill>
                  <a:srgbClr val="000000"/>
                </a:solidFill>
                <a:latin typeface="Arimo Light"/>
              </a:rPr>
              <a:t>Genellikle bir kişilik küçük porsiyonlar halinde olan Tapasları biraz daha fazla almak isterseniz “</a:t>
            </a:r>
            <a:r>
              <a:rPr lang="en-US" sz="4600">
                <a:solidFill>
                  <a:srgbClr val="000000"/>
                </a:solidFill>
                <a:latin typeface="Arimo Bold"/>
              </a:rPr>
              <a:t>pinch</a:t>
            </a:r>
            <a:r>
              <a:rPr lang="en-US" sz="4600">
                <a:solidFill>
                  <a:srgbClr val="000000"/>
                </a:solidFill>
                <a:latin typeface="Arimo Light"/>
              </a:rPr>
              <a:t>“, daha çok alıp 3-4 kişi paylaşmak isterseniz de “</a:t>
            </a:r>
            <a:r>
              <a:rPr lang="en-US" sz="4600">
                <a:solidFill>
                  <a:srgbClr val="000000"/>
                </a:solidFill>
                <a:latin typeface="Arimo Bold"/>
              </a:rPr>
              <a:t>racion</a:t>
            </a:r>
            <a:r>
              <a:rPr lang="en-US" sz="4600">
                <a:solidFill>
                  <a:srgbClr val="000000"/>
                </a:solidFill>
                <a:latin typeface="Arimo Light"/>
              </a:rPr>
              <a:t>” olarak sipariş vermelisiniz.</a:t>
            </a:r>
          </a:p>
          <a:p>
            <a:pPr algn="just">
              <a:lnSpc>
                <a:spcPts val="6439"/>
              </a:lnSpc>
            </a:pPr>
            <a:r>
              <a:rPr lang="en-US" sz="4600">
                <a:solidFill>
                  <a:srgbClr val="000000"/>
                </a:solidFill>
                <a:latin typeface="Arimo Light"/>
              </a:rPr>
              <a:t>Tapas yiyecekleri tam olarak nedir derseniz? Bir kase zeytinden patates kızartmasına, pastırmadan yumurtalı yiyeceklere kadar atıştırmalık olarak tüketilebilen her türlü yiyecek bu kapsama giriyor.</a:t>
            </a:r>
          </a:p>
          <a:p>
            <a:pPr algn="just">
              <a:lnSpc>
                <a:spcPts val="6439"/>
              </a:lnSpc>
            </a:pPr>
            <a:endParaRPr lang="en-US" sz="4600">
              <a:solidFill>
                <a:srgbClr val="000000"/>
              </a:solidFill>
              <a:latin typeface="Arimo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7751"/>
          <a:stretch>
            <a:fillRect/>
          </a:stretch>
        </p:blipFill>
        <p:spPr>
          <a:xfrm>
            <a:off x="992857" y="1327611"/>
            <a:ext cx="4148831" cy="3213970"/>
          </a:xfrm>
          <a:prstGeom prst="rect">
            <a:avLst/>
          </a:prstGeom>
        </p:spPr>
      </p:pic>
      <p:pic>
        <p:nvPicPr>
          <p:cNvPr id="3" name="Picture 3"/>
          <p:cNvPicPr>
            <a:picLocks noChangeAspect="1"/>
          </p:cNvPicPr>
          <p:nvPr/>
        </p:nvPicPr>
        <p:blipFill>
          <a:blip r:embed="rId3"/>
          <a:srcRect/>
          <a:stretch>
            <a:fillRect/>
          </a:stretch>
        </p:blipFill>
        <p:spPr>
          <a:xfrm>
            <a:off x="6380666" y="1530434"/>
            <a:ext cx="4817835" cy="3011147"/>
          </a:xfrm>
          <a:prstGeom prst="rect">
            <a:avLst/>
          </a:prstGeom>
        </p:spPr>
      </p:pic>
      <p:pic>
        <p:nvPicPr>
          <p:cNvPr id="4" name="Picture 4"/>
          <p:cNvPicPr>
            <a:picLocks noChangeAspect="1"/>
          </p:cNvPicPr>
          <p:nvPr/>
        </p:nvPicPr>
        <p:blipFill>
          <a:blip r:embed="rId4"/>
          <a:srcRect/>
          <a:stretch>
            <a:fillRect/>
          </a:stretch>
        </p:blipFill>
        <p:spPr>
          <a:xfrm>
            <a:off x="12371022" y="1209479"/>
            <a:ext cx="4329881" cy="3247411"/>
          </a:xfrm>
          <a:prstGeom prst="rect">
            <a:avLst/>
          </a:prstGeom>
        </p:spPr>
      </p:pic>
      <p:pic>
        <p:nvPicPr>
          <p:cNvPr id="5" name="Picture 5"/>
          <p:cNvPicPr>
            <a:picLocks noChangeAspect="1"/>
          </p:cNvPicPr>
          <p:nvPr/>
        </p:nvPicPr>
        <p:blipFill>
          <a:blip r:embed="rId5"/>
          <a:srcRect/>
          <a:stretch>
            <a:fillRect/>
          </a:stretch>
        </p:blipFill>
        <p:spPr>
          <a:xfrm>
            <a:off x="902420" y="5527915"/>
            <a:ext cx="5163916" cy="2780570"/>
          </a:xfrm>
          <a:prstGeom prst="rect">
            <a:avLst/>
          </a:prstGeom>
        </p:spPr>
      </p:pic>
      <p:pic>
        <p:nvPicPr>
          <p:cNvPr id="6" name="Picture 6"/>
          <p:cNvPicPr>
            <a:picLocks noChangeAspect="1"/>
          </p:cNvPicPr>
          <p:nvPr/>
        </p:nvPicPr>
        <p:blipFill>
          <a:blip r:embed="rId6"/>
          <a:srcRect/>
          <a:stretch>
            <a:fillRect/>
          </a:stretch>
        </p:blipFill>
        <p:spPr>
          <a:xfrm>
            <a:off x="6504756" y="5417884"/>
            <a:ext cx="4569656" cy="3027397"/>
          </a:xfrm>
          <a:prstGeom prst="rect">
            <a:avLst/>
          </a:prstGeom>
        </p:spPr>
      </p:pic>
      <p:pic>
        <p:nvPicPr>
          <p:cNvPr id="7" name="Picture 7"/>
          <p:cNvPicPr>
            <a:picLocks noChangeAspect="1"/>
          </p:cNvPicPr>
          <p:nvPr/>
        </p:nvPicPr>
        <p:blipFill>
          <a:blip r:embed="rId7"/>
          <a:srcRect/>
          <a:stretch>
            <a:fillRect/>
          </a:stretch>
        </p:blipFill>
        <p:spPr>
          <a:xfrm>
            <a:off x="11996013" y="5417884"/>
            <a:ext cx="5079898" cy="3380441"/>
          </a:xfrm>
          <a:prstGeom prst="rect">
            <a:avLst/>
          </a:prstGeom>
        </p:spPr>
      </p:pic>
      <p:sp>
        <p:nvSpPr>
          <p:cNvPr id="8" name="TextBox 8"/>
          <p:cNvSpPr txBox="1"/>
          <p:nvPr/>
        </p:nvSpPr>
        <p:spPr>
          <a:xfrm>
            <a:off x="6439466" y="286846"/>
            <a:ext cx="4257675" cy="1050290"/>
          </a:xfrm>
          <a:prstGeom prst="rect">
            <a:avLst/>
          </a:prstGeom>
        </p:spPr>
        <p:txBody>
          <a:bodyPr lIns="0" tIns="0" rIns="0" bIns="0" rtlCol="0" anchor="t">
            <a:spAutoFit/>
          </a:bodyPr>
          <a:lstStyle/>
          <a:p>
            <a:pPr algn="ctr">
              <a:lnSpc>
                <a:spcPts val="8260"/>
              </a:lnSpc>
            </a:pPr>
            <a:r>
              <a:rPr lang="en-US" sz="5900">
                <a:solidFill>
                  <a:srgbClr val="000000"/>
                </a:solidFill>
                <a:latin typeface="Arimo Bold"/>
              </a:rPr>
              <a:t>YEME İÇME</a:t>
            </a:r>
          </a:p>
        </p:txBody>
      </p:sp>
      <p:sp>
        <p:nvSpPr>
          <p:cNvPr id="9" name="TextBox 9"/>
          <p:cNvSpPr txBox="1"/>
          <p:nvPr/>
        </p:nvSpPr>
        <p:spPr>
          <a:xfrm>
            <a:off x="434825" y="4562704"/>
            <a:ext cx="6011220" cy="738505"/>
          </a:xfrm>
          <a:prstGeom prst="rect">
            <a:avLst/>
          </a:prstGeom>
        </p:spPr>
        <p:txBody>
          <a:bodyPr lIns="0" tIns="0" rIns="0" bIns="0" rtlCol="0" anchor="t">
            <a:spAutoFit/>
          </a:bodyPr>
          <a:lstStyle/>
          <a:p>
            <a:pPr algn="ctr">
              <a:lnSpc>
                <a:spcPts val="6020"/>
              </a:lnSpc>
            </a:pPr>
            <a:r>
              <a:rPr lang="en-US" sz="4300">
                <a:solidFill>
                  <a:srgbClr val="000000"/>
                </a:solidFill>
                <a:latin typeface="Open Sans Bold"/>
              </a:rPr>
              <a:t>TAPAS</a:t>
            </a:r>
          </a:p>
        </p:txBody>
      </p:sp>
      <p:sp>
        <p:nvSpPr>
          <p:cNvPr id="10" name="TextBox 10"/>
          <p:cNvSpPr txBox="1"/>
          <p:nvPr/>
        </p:nvSpPr>
        <p:spPr>
          <a:xfrm>
            <a:off x="7078812" y="4436806"/>
            <a:ext cx="2827187" cy="702565"/>
          </a:xfrm>
          <a:prstGeom prst="rect">
            <a:avLst/>
          </a:prstGeom>
        </p:spPr>
        <p:txBody>
          <a:bodyPr wrap="square" lIns="0" tIns="0" rIns="0" bIns="0" rtlCol="0" anchor="t">
            <a:spAutoFit/>
          </a:bodyPr>
          <a:lstStyle/>
          <a:p>
            <a:pPr algn="ctr">
              <a:lnSpc>
                <a:spcPts val="6020"/>
              </a:lnSpc>
            </a:pPr>
            <a:r>
              <a:rPr lang="en-US" sz="4300" dirty="0">
                <a:solidFill>
                  <a:srgbClr val="000000"/>
                </a:solidFill>
                <a:latin typeface="Arimo Bold"/>
              </a:rPr>
              <a:t>TORTILLA</a:t>
            </a:r>
          </a:p>
        </p:txBody>
      </p:sp>
      <p:sp>
        <p:nvSpPr>
          <p:cNvPr id="11" name="TextBox 11"/>
          <p:cNvSpPr txBox="1"/>
          <p:nvPr/>
        </p:nvSpPr>
        <p:spPr>
          <a:xfrm>
            <a:off x="12611360" y="4455856"/>
            <a:ext cx="4089543" cy="688975"/>
          </a:xfrm>
          <a:prstGeom prst="rect">
            <a:avLst/>
          </a:prstGeom>
        </p:spPr>
        <p:txBody>
          <a:bodyPr lIns="0" tIns="0" rIns="0" bIns="0" rtlCol="0" anchor="t">
            <a:spAutoFit/>
          </a:bodyPr>
          <a:lstStyle/>
          <a:p>
            <a:pPr algn="ctr">
              <a:lnSpc>
                <a:spcPts val="5600"/>
              </a:lnSpc>
            </a:pPr>
            <a:r>
              <a:rPr lang="en-US" sz="4000">
                <a:solidFill>
                  <a:srgbClr val="000000"/>
                </a:solidFill>
                <a:latin typeface="Open Sans Bold"/>
              </a:rPr>
              <a:t>ETLİ TORTILLA</a:t>
            </a:r>
          </a:p>
        </p:txBody>
      </p:sp>
      <p:sp>
        <p:nvSpPr>
          <p:cNvPr id="12" name="TextBox 12"/>
          <p:cNvSpPr txBox="1"/>
          <p:nvPr/>
        </p:nvSpPr>
        <p:spPr>
          <a:xfrm>
            <a:off x="2009997" y="8710524"/>
            <a:ext cx="2114550" cy="771525"/>
          </a:xfrm>
          <a:prstGeom prst="rect">
            <a:avLst/>
          </a:prstGeom>
        </p:spPr>
        <p:txBody>
          <a:bodyPr lIns="0" tIns="0" rIns="0" bIns="0" rtlCol="0" anchor="t">
            <a:spAutoFit/>
          </a:bodyPr>
          <a:lstStyle/>
          <a:p>
            <a:pPr algn="ctr">
              <a:lnSpc>
                <a:spcPts val="6300"/>
              </a:lnSpc>
            </a:pPr>
            <a:r>
              <a:rPr lang="en-US" sz="4500">
                <a:solidFill>
                  <a:srgbClr val="000000"/>
                </a:solidFill>
                <a:latin typeface="Open Sans Bold"/>
              </a:rPr>
              <a:t>PAELLA</a:t>
            </a:r>
          </a:p>
        </p:txBody>
      </p:sp>
      <p:sp>
        <p:nvSpPr>
          <p:cNvPr id="13" name="TextBox 13"/>
          <p:cNvSpPr txBox="1"/>
          <p:nvPr/>
        </p:nvSpPr>
        <p:spPr>
          <a:xfrm>
            <a:off x="5611881" y="8700999"/>
            <a:ext cx="6355406" cy="1491506"/>
          </a:xfrm>
          <a:prstGeom prst="rect">
            <a:avLst/>
          </a:prstGeom>
        </p:spPr>
        <p:txBody>
          <a:bodyPr lIns="0" tIns="0" rIns="0" bIns="0" rtlCol="0" anchor="t">
            <a:spAutoFit/>
          </a:bodyPr>
          <a:lstStyle/>
          <a:p>
            <a:pPr>
              <a:lnSpc>
                <a:spcPts val="5991"/>
              </a:lnSpc>
            </a:pPr>
            <a:r>
              <a:rPr lang="en-US" sz="4279">
                <a:solidFill>
                  <a:srgbClr val="000000"/>
                </a:solidFill>
                <a:latin typeface="Arimo Bold"/>
              </a:rPr>
              <a:t>Bocadillo de Calamares</a:t>
            </a:r>
          </a:p>
          <a:p>
            <a:pPr>
              <a:lnSpc>
                <a:spcPts val="5991"/>
              </a:lnSpc>
            </a:pPr>
            <a:endParaRPr lang="en-US" sz="4279">
              <a:solidFill>
                <a:srgbClr val="000000"/>
              </a:solidFill>
              <a:latin typeface="Arimo Bold"/>
            </a:endParaRPr>
          </a:p>
        </p:txBody>
      </p:sp>
      <p:sp>
        <p:nvSpPr>
          <p:cNvPr id="14" name="TextBox 14"/>
          <p:cNvSpPr txBox="1"/>
          <p:nvPr/>
        </p:nvSpPr>
        <p:spPr>
          <a:xfrm>
            <a:off x="11996013" y="8710524"/>
            <a:ext cx="5461429" cy="1305403"/>
          </a:xfrm>
          <a:prstGeom prst="rect">
            <a:avLst/>
          </a:prstGeom>
        </p:spPr>
        <p:txBody>
          <a:bodyPr lIns="0" tIns="0" rIns="0" bIns="0" rtlCol="0" anchor="t">
            <a:spAutoFit/>
          </a:bodyPr>
          <a:lstStyle/>
          <a:p>
            <a:pPr algn="just">
              <a:lnSpc>
                <a:spcPts val="5223"/>
              </a:lnSpc>
            </a:pPr>
            <a:r>
              <a:rPr lang="en-US" sz="3731">
                <a:solidFill>
                  <a:srgbClr val="000000"/>
                </a:solidFill>
                <a:latin typeface="Open Sans Bold"/>
              </a:rPr>
              <a:t>Churros con Chocolate</a:t>
            </a:r>
          </a:p>
          <a:p>
            <a:pPr algn="just">
              <a:lnSpc>
                <a:spcPts val="5223"/>
              </a:lnSpc>
            </a:pPr>
            <a:endParaRPr lang="en-US" sz="3731">
              <a:solidFill>
                <a:srgbClr val="000000"/>
              </a:solidFill>
              <a:latin typeface="Open Sans Bo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6399109" y="395520"/>
            <a:ext cx="5259491" cy="1017779"/>
          </a:xfrm>
          <a:prstGeom prst="rect">
            <a:avLst/>
          </a:prstGeom>
        </p:spPr>
        <p:txBody>
          <a:bodyPr wrap="square" lIns="0" tIns="0" rIns="0" bIns="0" rtlCol="0" anchor="t">
            <a:spAutoFit/>
          </a:bodyPr>
          <a:lstStyle/>
          <a:p>
            <a:pPr algn="ctr">
              <a:lnSpc>
                <a:spcPts val="8680"/>
              </a:lnSpc>
            </a:pPr>
            <a:r>
              <a:rPr lang="en-US" sz="6200" dirty="0">
                <a:solidFill>
                  <a:srgbClr val="000000"/>
                </a:solidFill>
                <a:latin typeface="Arimo"/>
              </a:rPr>
              <a:t>YEME İÇME</a:t>
            </a:r>
          </a:p>
        </p:txBody>
      </p:sp>
      <p:sp>
        <p:nvSpPr>
          <p:cNvPr id="3" name="TextBox 3"/>
          <p:cNvSpPr txBox="1"/>
          <p:nvPr/>
        </p:nvSpPr>
        <p:spPr>
          <a:xfrm>
            <a:off x="903184" y="1371515"/>
            <a:ext cx="16929985" cy="8278495"/>
          </a:xfrm>
          <a:prstGeom prst="rect">
            <a:avLst/>
          </a:prstGeom>
        </p:spPr>
        <p:txBody>
          <a:bodyPr lIns="0" tIns="0" rIns="0" bIns="0" rtlCol="0" anchor="t">
            <a:spAutoFit/>
          </a:bodyPr>
          <a:lstStyle/>
          <a:p>
            <a:pPr algn="just">
              <a:lnSpc>
                <a:spcPts val="7279"/>
              </a:lnSpc>
            </a:pPr>
            <a:r>
              <a:rPr lang="en-US" sz="4400" dirty="0" err="1">
                <a:solidFill>
                  <a:srgbClr val="000000"/>
                </a:solidFill>
                <a:latin typeface="Arimo Bold"/>
              </a:rPr>
              <a:t>Bodadillo</a:t>
            </a:r>
            <a:r>
              <a:rPr lang="en-US" sz="4400" dirty="0">
                <a:solidFill>
                  <a:srgbClr val="000000"/>
                </a:solidFill>
                <a:latin typeface="Arimo Bold"/>
              </a:rPr>
              <a:t> de </a:t>
            </a:r>
            <a:r>
              <a:rPr lang="en-US" sz="4400" dirty="0" err="1">
                <a:solidFill>
                  <a:srgbClr val="000000"/>
                </a:solidFill>
                <a:latin typeface="Arimo Bold"/>
              </a:rPr>
              <a:t>Calamares</a:t>
            </a:r>
            <a:r>
              <a:rPr lang="en-US" sz="4400" dirty="0">
                <a:solidFill>
                  <a:srgbClr val="000000"/>
                </a:solidFill>
                <a:latin typeface="Arimo Light"/>
              </a:rPr>
              <a:t> una </a:t>
            </a:r>
            <a:r>
              <a:rPr lang="en-US" sz="4400" dirty="0" err="1">
                <a:solidFill>
                  <a:srgbClr val="000000"/>
                </a:solidFill>
                <a:latin typeface="Arimo Light"/>
              </a:rPr>
              <a:t>bulanmış</a:t>
            </a:r>
            <a:r>
              <a:rPr lang="en-US" sz="4400" dirty="0">
                <a:solidFill>
                  <a:srgbClr val="000000"/>
                </a:solidFill>
                <a:latin typeface="Arimo Light"/>
              </a:rPr>
              <a:t> </a:t>
            </a:r>
            <a:r>
              <a:rPr lang="en-US" sz="4400" dirty="0" err="1">
                <a:solidFill>
                  <a:srgbClr val="000000"/>
                </a:solidFill>
                <a:latin typeface="Arimo Light"/>
              </a:rPr>
              <a:t>kalamar</a:t>
            </a:r>
            <a:r>
              <a:rPr lang="en-US" sz="4400" dirty="0">
                <a:solidFill>
                  <a:srgbClr val="000000"/>
                </a:solidFill>
                <a:latin typeface="Arimo Light"/>
              </a:rPr>
              <a:t> </a:t>
            </a:r>
            <a:r>
              <a:rPr lang="en-US" sz="4400" dirty="0" err="1">
                <a:solidFill>
                  <a:srgbClr val="000000"/>
                </a:solidFill>
                <a:latin typeface="Arimo Light"/>
              </a:rPr>
              <a:t>kızartmasıyla</a:t>
            </a:r>
            <a:r>
              <a:rPr lang="en-US" sz="4400" dirty="0">
                <a:solidFill>
                  <a:srgbClr val="000000"/>
                </a:solidFill>
                <a:latin typeface="Arimo Light"/>
              </a:rPr>
              <a:t> </a:t>
            </a:r>
            <a:r>
              <a:rPr lang="en-US" sz="4400" dirty="0" err="1">
                <a:solidFill>
                  <a:srgbClr val="000000"/>
                </a:solidFill>
                <a:latin typeface="Arimo Light"/>
              </a:rPr>
              <a:t>yapılan</a:t>
            </a:r>
            <a:r>
              <a:rPr lang="en-US" sz="4400" dirty="0">
                <a:solidFill>
                  <a:srgbClr val="000000"/>
                </a:solidFill>
                <a:latin typeface="Arimo Light"/>
              </a:rPr>
              <a:t> </a:t>
            </a:r>
            <a:r>
              <a:rPr lang="en-US" sz="4400" dirty="0" err="1">
                <a:solidFill>
                  <a:srgbClr val="000000"/>
                </a:solidFill>
                <a:latin typeface="Arimo Light"/>
              </a:rPr>
              <a:t>sandviçin</a:t>
            </a:r>
            <a:r>
              <a:rPr lang="en-US" sz="4400" dirty="0">
                <a:solidFill>
                  <a:srgbClr val="000000"/>
                </a:solidFill>
                <a:latin typeface="Arimo Light"/>
              </a:rPr>
              <a:t> </a:t>
            </a:r>
            <a:r>
              <a:rPr lang="en-US" sz="4400" dirty="0" err="1">
                <a:solidFill>
                  <a:srgbClr val="000000"/>
                </a:solidFill>
                <a:latin typeface="Arimo Light"/>
              </a:rPr>
              <a:t>içinde</a:t>
            </a:r>
            <a:r>
              <a:rPr lang="en-US" sz="4400" dirty="0">
                <a:solidFill>
                  <a:srgbClr val="000000"/>
                </a:solidFill>
                <a:latin typeface="Arimo Light"/>
              </a:rPr>
              <a:t> </a:t>
            </a:r>
            <a:r>
              <a:rPr lang="en-US" sz="4400" dirty="0" err="1">
                <a:solidFill>
                  <a:srgbClr val="000000"/>
                </a:solidFill>
                <a:latin typeface="Arimo Light"/>
              </a:rPr>
              <a:t>ayrıca</a:t>
            </a:r>
            <a:r>
              <a:rPr lang="en-US" sz="4400" dirty="0">
                <a:solidFill>
                  <a:srgbClr val="000000"/>
                </a:solidFill>
                <a:latin typeface="Arimo Light"/>
              </a:rPr>
              <a:t> </a:t>
            </a:r>
            <a:r>
              <a:rPr lang="en-US" sz="4400" dirty="0" err="1">
                <a:solidFill>
                  <a:srgbClr val="000000"/>
                </a:solidFill>
                <a:latin typeface="Arimo Light"/>
              </a:rPr>
              <a:t>domates</a:t>
            </a:r>
            <a:r>
              <a:rPr lang="en-US" sz="4400" dirty="0">
                <a:solidFill>
                  <a:srgbClr val="000000"/>
                </a:solidFill>
                <a:latin typeface="Arimo Light"/>
              </a:rPr>
              <a:t>, </a:t>
            </a:r>
            <a:r>
              <a:rPr lang="en-US" sz="4400" dirty="0" err="1">
                <a:solidFill>
                  <a:srgbClr val="000000"/>
                </a:solidFill>
                <a:latin typeface="Arimo Light"/>
              </a:rPr>
              <a:t>biber</a:t>
            </a:r>
            <a:r>
              <a:rPr lang="en-US" sz="4400" dirty="0">
                <a:solidFill>
                  <a:srgbClr val="000000"/>
                </a:solidFill>
                <a:latin typeface="Arimo Light"/>
              </a:rPr>
              <a:t> </a:t>
            </a:r>
            <a:r>
              <a:rPr lang="en-US" sz="4400" dirty="0" err="1">
                <a:solidFill>
                  <a:srgbClr val="000000"/>
                </a:solidFill>
                <a:latin typeface="Arimo Light"/>
              </a:rPr>
              <a:t>sosu</a:t>
            </a:r>
            <a:r>
              <a:rPr lang="en-US" sz="4400" dirty="0">
                <a:solidFill>
                  <a:srgbClr val="000000"/>
                </a:solidFill>
                <a:latin typeface="Arimo Light"/>
              </a:rPr>
              <a:t> </a:t>
            </a:r>
            <a:r>
              <a:rPr lang="en-US" sz="4400" dirty="0" err="1">
                <a:solidFill>
                  <a:srgbClr val="000000"/>
                </a:solidFill>
                <a:latin typeface="Arimo Light"/>
              </a:rPr>
              <a:t>veya</a:t>
            </a:r>
            <a:r>
              <a:rPr lang="en-US" sz="4400" dirty="0">
                <a:solidFill>
                  <a:srgbClr val="000000"/>
                </a:solidFill>
                <a:latin typeface="Arimo Light"/>
              </a:rPr>
              <a:t> </a:t>
            </a:r>
            <a:r>
              <a:rPr lang="en-US" sz="4400" dirty="0" err="1">
                <a:solidFill>
                  <a:srgbClr val="000000"/>
                </a:solidFill>
                <a:latin typeface="Arimo Light"/>
              </a:rPr>
              <a:t>mayonez</a:t>
            </a:r>
            <a:r>
              <a:rPr lang="en-US" sz="4400" dirty="0">
                <a:solidFill>
                  <a:srgbClr val="000000"/>
                </a:solidFill>
                <a:latin typeface="Arimo Light"/>
              </a:rPr>
              <a:t> de </a:t>
            </a:r>
            <a:r>
              <a:rPr lang="en-US" sz="4400" dirty="0" err="1">
                <a:solidFill>
                  <a:srgbClr val="000000"/>
                </a:solidFill>
                <a:latin typeface="Arimo Light"/>
              </a:rPr>
              <a:t>bulunabiliyor</a:t>
            </a:r>
            <a:r>
              <a:rPr lang="en-US" sz="4400" dirty="0">
                <a:solidFill>
                  <a:srgbClr val="000000"/>
                </a:solidFill>
                <a:latin typeface="Arimo Light"/>
              </a:rPr>
              <a:t>.</a:t>
            </a:r>
          </a:p>
          <a:p>
            <a:pPr algn="just">
              <a:lnSpc>
                <a:spcPts val="7279"/>
              </a:lnSpc>
            </a:pPr>
            <a:r>
              <a:rPr lang="en-US" sz="4400" dirty="0">
                <a:solidFill>
                  <a:srgbClr val="000000"/>
                </a:solidFill>
                <a:latin typeface="Open Sans Light"/>
              </a:rPr>
              <a:t> </a:t>
            </a:r>
            <a:r>
              <a:rPr lang="en-US" sz="4400" dirty="0">
                <a:solidFill>
                  <a:srgbClr val="000000"/>
                </a:solidFill>
                <a:latin typeface="Open Sans Bold"/>
              </a:rPr>
              <a:t>TORTILLA</a:t>
            </a:r>
            <a:r>
              <a:rPr lang="en-US" sz="4400" dirty="0">
                <a:solidFill>
                  <a:srgbClr val="000000"/>
                </a:solidFill>
                <a:latin typeface="Open Sans Light"/>
              </a:rPr>
              <a:t> </a:t>
            </a:r>
            <a:r>
              <a:rPr lang="en-US" sz="4400" dirty="0" err="1">
                <a:solidFill>
                  <a:srgbClr val="000000"/>
                </a:solidFill>
                <a:latin typeface="Open Sans Light"/>
              </a:rPr>
              <a:t>aslında</a:t>
            </a:r>
            <a:r>
              <a:rPr lang="en-US" sz="4400" dirty="0">
                <a:solidFill>
                  <a:srgbClr val="000000"/>
                </a:solidFill>
                <a:latin typeface="Open Sans Light"/>
              </a:rPr>
              <a:t> </a:t>
            </a:r>
            <a:r>
              <a:rPr lang="en-US" sz="4400" dirty="0" err="1">
                <a:solidFill>
                  <a:srgbClr val="000000"/>
                </a:solidFill>
                <a:latin typeface="Open Sans Light"/>
              </a:rPr>
              <a:t>patatesli</a:t>
            </a:r>
            <a:r>
              <a:rPr lang="en-US" sz="4400" dirty="0">
                <a:solidFill>
                  <a:srgbClr val="000000"/>
                </a:solidFill>
                <a:latin typeface="Open Sans Light"/>
              </a:rPr>
              <a:t> </a:t>
            </a:r>
            <a:r>
              <a:rPr lang="en-US" sz="4400" dirty="0" err="1">
                <a:solidFill>
                  <a:srgbClr val="000000"/>
                </a:solidFill>
                <a:latin typeface="Open Sans Light"/>
              </a:rPr>
              <a:t>omlet</a:t>
            </a:r>
            <a:r>
              <a:rPr lang="en-US" sz="4400" dirty="0">
                <a:solidFill>
                  <a:srgbClr val="000000"/>
                </a:solidFill>
                <a:latin typeface="Open Sans Light"/>
              </a:rPr>
              <a:t> </a:t>
            </a:r>
            <a:r>
              <a:rPr lang="en-US" sz="4400" dirty="0" err="1">
                <a:solidFill>
                  <a:srgbClr val="000000"/>
                </a:solidFill>
                <a:latin typeface="Open Sans Light"/>
              </a:rPr>
              <a:t>diyebilirim</a:t>
            </a:r>
            <a:r>
              <a:rPr lang="en-US" sz="4400" dirty="0">
                <a:solidFill>
                  <a:srgbClr val="000000"/>
                </a:solidFill>
                <a:latin typeface="Open Sans Light"/>
              </a:rPr>
              <a:t>. </a:t>
            </a:r>
            <a:r>
              <a:rPr lang="en-US" sz="4400" dirty="0" err="1">
                <a:solidFill>
                  <a:srgbClr val="000000"/>
                </a:solidFill>
                <a:latin typeface="Open Sans Light"/>
              </a:rPr>
              <a:t>Ve</a:t>
            </a:r>
            <a:r>
              <a:rPr lang="en-US" sz="4400" dirty="0">
                <a:solidFill>
                  <a:srgbClr val="000000"/>
                </a:solidFill>
                <a:latin typeface="Open Sans Light"/>
              </a:rPr>
              <a:t> </a:t>
            </a:r>
            <a:r>
              <a:rPr lang="en-US" sz="4400" dirty="0" err="1">
                <a:solidFill>
                  <a:srgbClr val="000000"/>
                </a:solidFill>
                <a:latin typeface="Open Sans Light"/>
              </a:rPr>
              <a:t>hayır</a:t>
            </a:r>
            <a:r>
              <a:rPr lang="en-US" sz="4400" dirty="0">
                <a:solidFill>
                  <a:srgbClr val="000000"/>
                </a:solidFill>
                <a:latin typeface="Open Sans Light"/>
              </a:rPr>
              <a:t>, </a:t>
            </a:r>
            <a:r>
              <a:rPr lang="en-US" sz="4400" dirty="0" err="1">
                <a:solidFill>
                  <a:srgbClr val="000000"/>
                </a:solidFill>
                <a:latin typeface="Open Sans Light"/>
              </a:rPr>
              <a:t>bizdeki</a:t>
            </a:r>
            <a:r>
              <a:rPr lang="en-US" sz="4400" dirty="0">
                <a:solidFill>
                  <a:srgbClr val="000000"/>
                </a:solidFill>
                <a:latin typeface="Open Sans Light"/>
              </a:rPr>
              <a:t> </a:t>
            </a:r>
            <a:r>
              <a:rPr lang="en-US" sz="4400" dirty="0" err="1">
                <a:solidFill>
                  <a:srgbClr val="000000"/>
                </a:solidFill>
                <a:latin typeface="Open Sans Light"/>
              </a:rPr>
              <a:t>gibi</a:t>
            </a:r>
            <a:r>
              <a:rPr lang="en-US" sz="4400" dirty="0">
                <a:solidFill>
                  <a:srgbClr val="000000"/>
                </a:solidFill>
                <a:latin typeface="Open Sans Light"/>
              </a:rPr>
              <a:t> </a:t>
            </a:r>
            <a:r>
              <a:rPr lang="en-US" sz="4400" dirty="0" err="1">
                <a:solidFill>
                  <a:srgbClr val="000000"/>
                </a:solidFill>
                <a:latin typeface="Open Sans Light"/>
              </a:rPr>
              <a:t>kahvaltıda</a:t>
            </a:r>
            <a:r>
              <a:rPr lang="en-US" sz="4400" dirty="0">
                <a:solidFill>
                  <a:srgbClr val="000000"/>
                </a:solidFill>
                <a:latin typeface="Open Sans Light"/>
              </a:rPr>
              <a:t> </a:t>
            </a:r>
            <a:r>
              <a:rPr lang="en-US" sz="4400" dirty="0" err="1">
                <a:solidFill>
                  <a:srgbClr val="000000"/>
                </a:solidFill>
                <a:latin typeface="Open Sans Light"/>
              </a:rPr>
              <a:t>değil</a:t>
            </a:r>
            <a:r>
              <a:rPr lang="en-US" sz="4400" dirty="0">
                <a:solidFill>
                  <a:srgbClr val="000000"/>
                </a:solidFill>
                <a:latin typeface="Open Sans Light"/>
              </a:rPr>
              <a:t> </a:t>
            </a:r>
            <a:r>
              <a:rPr lang="en-US" sz="4400" dirty="0" err="1">
                <a:solidFill>
                  <a:srgbClr val="000000"/>
                </a:solidFill>
                <a:latin typeface="Open Sans Light"/>
              </a:rPr>
              <a:t>akşam</a:t>
            </a:r>
            <a:r>
              <a:rPr lang="en-US" sz="4400" dirty="0">
                <a:solidFill>
                  <a:srgbClr val="000000"/>
                </a:solidFill>
                <a:latin typeface="Open Sans Light"/>
              </a:rPr>
              <a:t> </a:t>
            </a:r>
            <a:r>
              <a:rPr lang="en-US" sz="4400" dirty="0" err="1">
                <a:solidFill>
                  <a:srgbClr val="000000"/>
                </a:solidFill>
                <a:latin typeface="Open Sans Light"/>
              </a:rPr>
              <a:t>yemeğinde</a:t>
            </a:r>
            <a:r>
              <a:rPr lang="en-US" sz="4400" dirty="0">
                <a:solidFill>
                  <a:srgbClr val="000000"/>
                </a:solidFill>
                <a:latin typeface="Open Sans Light"/>
              </a:rPr>
              <a:t> </a:t>
            </a:r>
            <a:r>
              <a:rPr lang="en-US" sz="4400" dirty="0" err="1">
                <a:solidFill>
                  <a:srgbClr val="000000"/>
                </a:solidFill>
                <a:latin typeface="Open Sans Light"/>
              </a:rPr>
              <a:t>yeniyor</a:t>
            </a:r>
            <a:r>
              <a:rPr lang="en-US" sz="4400" dirty="0">
                <a:solidFill>
                  <a:srgbClr val="000000"/>
                </a:solidFill>
                <a:latin typeface="Open Sans Light"/>
              </a:rPr>
              <a:t>. </a:t>
            </a:r>
            <a:r>
              <a:rPr lang="en-US" sz="4400" dirty="0" err="1">
                <a:solidFill>
                  <a:srgbClr val="000000"/>
                </a:solidFill>
                <a:latin typeface="Open Sans Light"/>
              </a:rPr>
              <a:t>Aslında</a:t>
            </a:r>
            <a:r>
              <a:rPr lang="en-US" sz="4400" dirty="0">
                <a:solidFill>
                  <a:srgbClr val="000000"/>
                </a:solidFill>
                <a:latin typeface="Open Sans Light"/>
              </a:rPr>
              <a:t> </a:t>
            </a:r>
            <a:r>
              <a:rPr lang="en-US" sz="4400" dirty="0" err="1">
                <a:solidFill>
                  <a:srgbClr val="000000"/>
                </a:solidFill>
                <a:latin typeface="Open Sans Light"/>
              </a:rPr>
              <a:t>bu</a:t>
            </a:r>
            <a:r>
              <a:rPr lang="en-US" sz="4400" dirty="0">
                <a:solidFill>
                  <a:srgbClr val="000000"/>
                </a:solidFill>
                <a:latin typeface="Open Sans Light"/>
              </a:rPr>
              <a:t> </a:t>
            </a:r>
            <a:r>
              <a:rPr lang="en-US" sz="4400" dirty="0" err="1">
                <a:solidFill>
                  <a:srgbClr val="000000"/>
                </a:solidFill>
                <a:latin typeface="Open Sans Light"/>
              </a:rPr>
              <a:t>bir</a:t>
            </a:r>
            <a:r>
              <a:rPr lang="en-US" sz="4400" dirty="0">
                <a:solidFill>
                  <a:srgbClr val="000000"/>
                </a:solidFill>
                <a:latin typeface="Open Sans Light"/>
              </a:rPr>
              <a:t> </a:t>
            </a:r>
            <a:r>
              <a:rPr lang="en-US" sz="4400" dirty="0" err="1">
                <a:solidFill>
                  <a:srgbClr val="000000"/>
                </a:solidFill>
                <a:latin typeface="Open Sans Light"/>
              </a:rPr>
              <a:t>çeşit</a:t>
            </a:r>
            <a:r>
              <a:rPr lang="en-US" sz="4400" dirty="0">
                <a:solidFill>
                  <a:srgbClr val="000000"/>
                </a:solidFill>
                <a:latin typeface="Open Sans Light"/>
              </a:rPr>
              <a:t> Tapas da </a:t>
            </a:r>
            <a:r>
              <a:rPr lang="en-US" sz="4400" dirty="0" err="1">
                <a:solidFill>
                  <a:srgbClr val="000000"/>
                </a:solidFill>
                <a:latin typeface="Open Sans Light"/>
              </a:rPr>
              <a:t>sayılabilir</a:t>
            </a:r>
            <a:r>
              <a:rPr lang="en-US" sz="4400" dirty="0">
                <a:solidFill>
                  <a:srgbClr val="000000"/>
                </a:solidFill>
                <a:latin typeface="Open Sans Light"/>
              </a:rPr>
              <a:t>.</a:t>
            </a:r>
          </a:p>
          <a:p>
            <a:pPr algn="just">
              <a:lnSpc>
                <a:spcPts val="7280"/>
              </a:lnSpc>
            </a:pPr>
            <a:r>
              <a:rPr lang="en-US" sz="4400" dirty="0">
                <a:solidFill>
                  <a:srgbClr val="000000"/>
                </a:solidFill>
                <a:latin typeface="Open Sans Light"/>
              </a:rPr>
              <a:t>PAELLA </a:t>
            </a:r>
            <a:r>
              <a:rPr lang="en-US" sz="4400" dirty="0" err="1">
                <a:solidFill>
                  <a:srgbClr val="000000"/>
                </a:solidFill>
                <a:latin typeface="Open Sans Light"/>
              </a:rPr>
              <a:t>safranlı</a:t>
            </a:r>
            <a:r>
              <a:rPr lang="en-US" sz="4400" dirty="0">
                <a:solidFill>
                  <a:srgbClr val="000000"/>
                </a:solidFill>
                <a:latin typeface="Open Sans Light"/>
              </a:rPr>
              <a:t> </a:t>
            </a:r>
            <a:r>
              <a:rPr lang="en-US" sz="4400" dirty="0" err="1">
                <a:solidFill>
                  <a:srgbClr val="000000"/>
                </a:solidFill>
                <a:latin typeface="Open Sans Light"/>
              </a:rPr>
              <a:t>pilavın</a:t>
            </a:r>
            <a:r>
              <a:rPr lang="en-US" sz="4400" dirty="0">
                <a:solidFill>
                  <a:srgbClr val="000000"/>
                </a:solidFill>
                <a:latin typeface="Open Sans Light"/>
              </a:rPr>
              <a:t> </a:t>
            </a:r>
            <a:r>
              <a:rPr lang="en-US" sz="4400" dirty="0" err="1">
                <a:solidFill>
                  <a:srgbClr val="000000"/>
                </a:solidFill>
                <a:latin typeface="Open Sans Light"/>
              </a:rPr>
              <a:t>çeşitli</a:t>
            </a:r>
            <a:r>
              <a:rPr lang="en-US" sz="4400" dirty="0">
                <a:solidFill>
                  <a:srgbClr val="000000"/>
                </a:solidFill>
                <a:latin typeface="Open Sans Light"/>
              </a:rPr>
              <a:t> </a:t>
            </a:r>
            <a:r>
              <a:rPr lang="en-US" sz="4400" dirty="0" err="1">
                <a:solidFill>
                  <a:srgbClr val="000000"/>
                </a:solidFill>
                <a:latin typeface="Open Sans Light"/>
              </a:rPr>
              <a:t>deniz</a:t>
            </a:r>
            <a:r>
              <a:rPr lang="en-US" sz="4400" dirty="0">
                <a:solidFill>
                  <a:srgbClr val="000000"/>
                </a:solidFill>
                <a:latin typeface="Open Sans Light"/>
              </a:rPr>
              <a:t> </a:t>
            </a:r>
            <a:r>
              <a:rPr lang="en-US" sz="4400" dirty="0" err="1">
                <a:solidFill>
                  <a:srgbClr val="000000"/>
                </a:solidFill>
                <a:latin typeface="Open Sans Light"/>
              </a:rPr>
              <a:t>ürünleri</a:t>
            </a:r>
            <a:r>
              <a:rPr lang="en-US" sz="4400" dirty="0">
                <a:solidFill>
                  <a:srgbClr val="000000"/>
                </a:solidFill>
                <a:latin typeface="Open Sans Light"/>
              </a:rPr>
              <a:t>, </a:t>
            </a:r>
            <a:r>
              <a:rPr lang="en-US" sz="4400" dirty="0" err="1">
                <a:solidFill>
                  <a:srgbClr val="000000"/>
                </a:solidFill>
                <a:latin typeface="Open Sans Light"/>
              </a:rPr>
              <a:t>tavuk</a:t>
            </a:r>
            <a:r>
              <a:rPr lang="en-US" sz="4400" dirty="0">
                <a:solidFill>
                  <a:srgbClr val="000000"/>
                </a:solidFill>
                <a:latin typeface="Open Sans Light"/>
              </a:rPr>
              <a:t> </a:t>
            </a:r>
            <a:r>
              <a:rPr lang="en-US" sz="4400" dirty="0" err="1">
                <a:solidFill>
                  <a:srgbClr val="000000"/>
                </a:solidFill>
                <a:latin typeface="Open Sans Light"/>
              </a:rPr>
              <a:t>ve</a:t>
            </a:r>
            <a:r>
              <a:rPr lang="en-US" sz="4400" dirty="0">
                <a:solidFill>
                  <a:srgbClr val="000000"/>
                </a:solidFill>
                <a:latin typeface="Open Sans Light"/>
              </a:rPr>
              <a:t> </a:t>
            </a:r>
            <a:r>
              <a:rPr lang="en-US" sz="4400" dirty="0" err="1">
                <a:solidFill>
                  <a:srgbClr val="000000"/>
                </a:solidFill>
                <a:latin typeface="Open Sans Light"/>
              </a:rPr>
              <a:t>sebze</a:t>
            </a:r>
            <a:r>
              <a:rPr lang="en-US" sz="4400" dirty="0">
                <a:solidFill>
                  <a:srgbClr val="000000"/>
                </a:solidFill>
                <a:latin typeface="Open Sans Light"/>
              </a:rPr>
              <a:t> </a:t>
            </a:r>
            <a:r>
              <a:rPr lang="en-US" sz="4400" dirty="0" err="1">
                <a:solidFill>
                  <a:srgbClr val="000000"/>
                </a:solidFill>
                <a:latin typeface="Open Sans Light"/>
              </a:rPr>
              <a:t>ile</a:t>
            </a:r>
            <a:r>
              <a:rPr lang="en-US" sz="4400" dirty="0">
                <a:solidFill>
                  <a:srgbClr val="000000"/>
                </a:solidFill>
                <a:latin typeface="Open Sans Light"/>
              </a:rPr>
              <a:t> </a:t>
            </a:r>
            <a:r>
              <a:rPr lang="en-US" sz="4400" dirty="0" err="1">
                <a:solidFill>
                  <a:srgbClr val="000000"/>
                </a:solidFill>
                <a:latin typeface="Open Sans Light"/>
              </a:rPr>
              <a:t>yapıldığı</a:t>
            </a:r>
            <a:r>
              <a:rPr lang="en-US" sz="4400" dirty="0">
                <a:solidFill>
                  <a:srgbClr val="000000"/>
                </a:solidFill>
                <a:latin typeface="Open Sans Light"/>
              </a:rPr>
              <a:t> </a:t>
            </a:r>
            <a:r>
              <a:rPr lang="en-US" sz="4400" dirty="0" err="1">
                <a:solidFill>
                  <a:srgbClr val="000000"/>
                </a:solidFill>
                <a:latin typeface="Open Sans Light"/>
              </a:rPr>
              <a:t>bu</a:t>
            </a:r>
            <a:r>
              <a:rPr lang="en-US" sz="4400" dirty="0">
                <a:solidFill>
                  <a:srgbClr val="000000"/>
                </a:solidFill>
                <a:latin typeface="Open Sans Light"/>
              </a:rPr>
              <a:t> </a:t>
            </a:r>
            <a:r>
              <a:rPr lang="en-US" sz="4400" dirty="0" err="1">
                <a:solidFill>
                  <a:srgbClr val="000000"/>
                </a:solidFill>
                <a:latin typeface="Open Sans Light"/>
              </a:rPr>
              <a:t>zengin</a:t>
            </a:r>
            <a:r>
              <a:rPr lang="en-US" sz="4400" dirty="0">
                <a:solidFill>
                  <a:srgbClr val="000000"/>
                </a:solidFill>
                <a:latin typeface="Open Sans Light"/>
              </a:rPr>
              <a:t> </a:t>
            </a:r>
            <a:r>
              <a:rPr lang="en-US" sz="4400" dirty="0" err="1">
                <a:solidFill>
                  <a:srgbClr val="000000"/>
                </a:solidFill>
                <a:latin typeface="Open Sans Light"/>
              </a:rPr>
              <a:t>yemek</a:t>
            </a:r>
            <a:r>
              <a:rPr lang="en-US" sz="4400" dirty="0">
                <a:solidFill>
                  <a:srgbClr val="000000"/>
                </a:solidFill>
                <a:latin typeface="Open Sans Light"/>
              </a:rPr>
              <a:t> </a:t>
            </a:r>
            <a:r>
              <a:rPr lang="en-US" sz="4400" dirty="0" err="1">
                <a:solidFill>
                  <a:srgbClr val="000000"/>
                </a:solidFill>
                <a:latin typeface="Open Sans Light"/>
              </a:rPr>
              <a:t>Madrid’de</a:t>
            </a:r>
            <a:r>
              <a:rPr lang="en-US" sz="4400" dirty="0">
                <a:solidFill>
                  <a:srgbClr val="000000"/>
                </a:solidFill>
                <a:latin typeface="Open Sans Light"/>
              </a:rPr>
              <a:t> ne </a:t>
            </a:r>
            <a:r>
              <a:rPr lang="en-US" sz="4400" dirty="0" err="1">
                <a:solidFill>
                  <a:srgbClr val="000000"/>
                </a:solidFill>
                <a:latin typeface="Open Sans Light"/>
              </a:rPr>
              <a:t>yenir</a:t>
            </a:r>
            <a:r>
              <a:rPr lang="en-US" sz="4400" dirty="0">
                <a:solidFill>
                  <a:srgbClr val="000000"/>
                </a:solidFill>
                <a:latin typeface="Open Sans Light"/>
              </a:rPr>
              <a:t> </a:t>
            </a:r>
            <a:r>
              <a:rPr lang="en-US" sz="4400" dirty="0" err="1">
                <a:solidFill>
                  <a:srgbClr val="000000"/>
                </a:solidFill>
                <a:latin typeface="Open Sans Light"/>
              </a:rPr>
              <a:t>diye</a:t>
            </a:r>
            <a:r>
              <a:rPr lang="en-US" sz="4400" dirty="0">
                <a:solidFill>
                  <a:srgbClr val="000000"/>
                </a:solidFill>
                <a:latin typeface="Open Sans Light"/>
              </a:rPr>
              <a:t> </a:t>
            </a:r>
            <a:r>
              <a:rPr lang="en-US" sz="4400" dirty="0" err="1">
                <a:solidFill>
                  <a:srgbClr val="000000"/>
                </a:solidFill>
                <a:latin typeface="Open Sans Light"/>
              </a:rPr>
              <a:t>düşünenler</a:t>
            </a:r>
            <a:r>
              <a:rPr lang="en-US" sz="4400" dirty="0">
                <a:solidFill>
                  <a:srgbClr val="000000"/>
                </a:solidFill>
                <a:latin typeface="Open Sans Light"/>
              </a:rPr>
              <a:t> </a:t>
            </a:r>
            <a:r>
              <a:rPr lang="en-US" sz="4400" dirty="0" err="1">
                <a:solidFill>
                  <a:srgbClr val="000000"/>
                </a:solidFill>
                <a:latin typeface="Open Sans Light"/>
              </a:rPr>
              <a:t>için</a:t>
            </a:r>
            <a:r>
              <a:rPr lang="en-US" sz="4400" dirty="0">
                <a:solidFill>
                  <a:srgbClr val="000000"/>
                </a:solidFill>
                <a:latin typeface="Open Sans Light"/>
              </a:rPr>
              <a:t> ideal </a:t>
            </a:r>
            <a:r>
              <a:rPr lang="en-US" sz="4400" dirty="0" err="1">
                <a:solidFill>
                  <a:srgbClr val="000000"/>
                </a:solidFill>
                <a:latin typeface="Open Sans Light"/>
              </a:rPr>
              <a:t>bir</a:t>
            </a:r>
            <a:r>
              <a:rPr lang="en-US" sz="4400" dirty="0">
                <a:solidFill>
                  <a:srgbClr val="000000"/>
                </a:solidFill>
                <a:latin typeface="Open Sans Light"/>
              </a:rPr>
              <a:t> </a:t>
            </a:r>
            <a:r>
              <a:rPr lang="en-US" sz="4400" dirty="0" err="1">
                <a:solidFill>
                  <a:srgbClr val="000000"/>
                </a:solidFill>
                <a:latin typeface="Open Sans Light"/>
              </a:rPr>
              <a:t>yerel</a:t>
            </a:r>
            <a:r>
              <a:rPr lang="en-US" sz="4400" dirty="0">
                <a:solidFill>
                  <a:srgbClr val="000000"/>
                </a:solidFill>
                <a:latin typeface="Open Sans Light"/>
              </a:rPr>
              <a:t> </a:t>
            </a:r>
            <a:r>
              <a:rPr lang="en-US" sz="4400" dirty="0" err="1">
                <a:solidFill>
                  <a:srgbClr val="000000"/>
                </a:solidFill>
                <a:latin typeface="Open Sans Light"/>
              </a:rPr>
              <a:t>lezzet</a:t>
            </a:r>
            <a:r>
              <a:rPr lang="en-US" sz="4400" dirty="0">
                <a:solidFill>
                  <a:srgbClr val="000000"/>
                </a:solidFill>
                <a:latin typeface="Open Sans Light"/>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6399109" y="395520"/>
            <a:ext cx="5183291" cy="1017779"/>
          </a:xfrm>
          <a:prstGeom prst="rect">
            <a:avLst/>
          </a:prstGeom>
        </p:spPr>
        <p:txBody>
          <a:bodyPr wrap="square" lIns="0" tIns="0" rIns="0" bIns="0" rtlCol="0" anchor="t">
            <a:spAutoFit/>
          </a:bodyPr>
          <a:lstStyle/>
          <a:p>
            <a:pPr algn="ctr">
              <a:lnSpc>
                <a:spcPts val="8680"/>
              </a:lnSpc>
            </a:pPr>
            <a:r>
              <a:rPr lang="en-US" sz="6200" dirty="0">
                <a:solidFill>
                  <a:srgbClr val="000000"/>
                </a:solidFill>
                <a:latin typeface="Arimo"/>
              </a:rPr>
              <a:t>YEME İÇME</a:t>
            </a:r>
          </a:p>
        </p:txBody>
      </p:sp>
      <p:sp>
        <p:nvSpPr>
          <p:cNvPr id="3" name="TextBox 3"/>
          <p:cNvSpPr txBox="1"/>
          <p:nvPr/>
        </p:nvSpPr>
        <p:spPr>
          <a:xfrm>
            <a:off x="903184" y="1361990"/>
            <a:ext cx="15840792" cy="8925010"/>
          </a:xfrm>
          <a:prstGeom prst="rect">
            <a:avLst/>
          </a:prstGeom>
        </p:spPr>
        <p:txBody>
          <a:bodyPr lIns="0" tIns="0" rIns="0" bIns="0" rtlCol="0" anchor="t">
            <a:spAutoFit/>
          </a:bodyPr>
          <a:lstStyle/>
          <a:p>
            <a:pPr algn="just">
              <a:lnSpc>
                <a:spcPts val="7050"/>
              </a:lnSpc>
            </a:pPr>
            <a:r>
              <a:rPr lang="en-US" sz="5036">
                <a:solidFill>
                  <a:srgbClr val="000000"/>
                </a:solidFill>
                <a:latin typeface="Open Sans Bold"/>
              </a:rPr>
              <a:t>Yemek Fiyatları:</a:t>
            </a:r>
            <a:r>
              <a:rPr lang="en-US" sz="5036">
                <a:solidFill>
                  <a:srgbClr val="000000"/>
                </a:solidFill>
                <a:latin typeface="Open Sans"/>
              </a:rPr>
              <a:t>Eğer kısıtlı bir bütçeyle şehre giderseniz biraz da dikkatle günlük 20–25 Euro arası bir tutarda tüm öğünleri alabilirsiniz ki imkanınız olur da bütçenizi 30–35 Euro seviyesine çıkarırsanız çok daha rahat bir şekilde karnınızı doyurabilirsiniz.</a:t>
            </a:r>
          </a:p>
          <a:p>
            <a:pPr algn="just">
              <a:lnSpc>
                <a:spcPts val="7050"/>
              </a:lnSpc>
            </a:pPr>
            <a:r>
              <a:rPr lang="en-US" sz="5036">
                <a:solidFill>
                  <a:srgbClr val="000000"/>
                </a:solidFill>
                <a:latin typeface="Open Sans"/>
              </a:rPr>
              <a:t>Her ne kadar Madrid’de kahvaltı 4 Euro civarı bir rakama yiyebileceğiniz bir öğün olsa da içeriğinin çok zayıf olması (kahve ve tatlı bir atıştırmalık) bu fiyata değmeyeceğini gösteriyor.</a:t>
            </a:r>
          </a:p>
          <a:p>
            <a:pPr algn="just">
              <a:lnSpc>
                <a:spcPts val="7050"/>
              </a:lnSpc>
            </a:pPr>
            <a:endParaRPr lang="en-US" sz="5036">
              <a:solidFill>
                <a:srgbClr val="000000"/>
              </a:solidFill>
              <a:latin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6399109" y="395520"/>
            <a:ext cx="5716691" cy="1017779"/>
          </a:xfrm>
          <a:prstGeom prst="rect">
            <a:avLst/>
          </a:prstGeom>
        </p:spPr>
        <p:txBody>
          <a:bodyPr wrap="square" lIns="0" tIns="0" rIns="0" bIns="0" rtlCol="0" anchor="t">
            <a:spAutoFit/>
          </a:bodyPr>
          <a:lstStyle/>
          <a:p>
            <a:pPr algn="ctr">
              <a:lnSpc>
                <a:spcPts val="8680"/>
              </a:lnSpc>
            </a:pPr>
            <a:r>
              <a:rPr lang="en-US" sz="6200" dirty="0">
                <a:solidFill>
                  <a:srgbClr val="000000"/>
                </a:solidFill>
                <a:latin typeface="Arimo"/>
              </a:rPr>
              <a:t>YEME İÇME</a:t>
            </a:r>
          </a:p>
        </p:txBody>
      </p:sp>
      <p:sp>
        <p:nvSpPr>
          <p:cNvPr id="3" name="TextBox 3"/>
          <p:cNvSpPr txBox="1"/>
          <p:nvPr/>
        </p:nvSpPr>
        <p:spPr>
          <a:xfrm>
            <a:off x="1028700" y="1371515"/>
            <a:ext cx="16714925" cy="8349017"/>
          </a:xfrm>
          <a:prstGeom prst="rect">
            <a:avLst/>
          </a:prstGeom>
        </p:spPr>
        <p:txBody>
          <a:bodyPr lIns="0" tIns="0" rIns="0" bIns="0" rtlCol="0" anchor="t">
            <a:spAutoFit/>
          </a:bodyPr>
          <a:lstStyle/>
          <a:p>
            <a:pPr algn="just">
              <a:lnSpc>
                <a:spcPts val="7279"/>
              </a:lnSpc>
            </a:pPr>
            <a:r>
              <a:rPr lang="en-US" sz="5400" dirty="0" err="1">
                <a:solidFill>
                  <a:srgbClr val="000000"/>
                </a:solidFill>
                <a:latin typeface="Open Sans"/>
              </a:rPr>
              <a:t>Öğle</a:t>
            </a:r>
            <a:r>
              <a:rPr lang="en-US" sz="5400" dirty="0">
                <a:solidFill>
                  <a:srgbClr val="000000"/>
                </a:solidFill>
                <a:latin typeface="Open Sans"/>
              </a:rPr>
              <a:t> </a:t>
            </a:r>
            <a:r>
              <a:rPr lang="en-US" sz="5400" dirty="0" err="1">
                <a:solidFill>
                  <a:srgbClr val="000000"/>
                </a:solidFill>
                <a:latin typeface="Open Sans"/>
              </a:rPr>
              <a:t>yemekleri</a:t>
            </a:r>
            <a:r>
              <a:rPr lang="en-US" sz="5400" dirty="0">
                <a:solidFill>
                  <a:srgbClr val="000000"/>
                </a:solidFill>
                <a:latin typeface="Open Sans"/>
              </a:rPr>
              <a:t> </a:t>
            </a:r>
            <a:r>
              <a:rPr lang="en-US" sz="5400" dirty="0" err="1">
                <a:solidFill>
                  <a:srgbClr val="000000"/>
                </a:solidFill>
                <a:latin typeface="Open Sans"/>
              </a:rPr>
              <a:t>içinse</a:t>
            </a:r>
            <a:r>
              <a:rPr lang="en-US" sz="5400" dirty="0">
                <a:solidFill>
                  <a:srgbClr val="000000"/>
                </a:solidFill>
                <a:latin typeface="Open Sans"/>
              </a:rPr>
              <a:t> minimum 7–8 Euro </a:t>
            </a:r>
            <a:r>
              <a:rPr lang="en-US" sz="5400" dirty="0" err="1">
                <a:solidFill>
                  <a:srgbClr val="000000"/>
                </a:solidFill>
                <a:latin typeface="Open Sans"/>
              </a:rPr>
              <a:t>ayırmalısınız</a:t>
            </a:r>
            <a:r>
              <a:rPr lang="en-US" sz="5400" dirty="0">
                <a:solidFill>
                  <a:srgbClr val="000000"/>
                </a:solidFill>
                <a:latin typeface="Open Sans"/>
              </a:rPr>
              <a:t> ki </a:t>
            </a:r>
            <a:r>
              <a:rPr lang="en-US" sz="5400" dirty="0" err="1">
                <a:solidFill>
                  <a:srgbClr val="000000"/>
                </a:solidFill>
                <a:latin typeface="Open Sans"/>
              </a:rPr>
              <a:t>bu</a:t>
            </a:r>
            <a:r>
              <a:rPr lang="en-US" sz="5400" dirty="0">
                <a:solidFill>
                  <a:srgbClr val="000000"/>
                </a:solidFill>
                <a:latin typeface="Open Sans"/>
              </a:rPr>
              <a:t> </a:t>
            </a:r>
            <a:r>
              <a:rPr lang="en-US" sz="5400" dirty="0" err="1">
                <a:solidFill>
                  <a:srgbClr val="000000"/>
                </a:solidFill>
                <a:latin typeface="Open Sans"/>
              </a:rPr>
              <a:t>genellikle</a:t>
            </a:r>
            <a:r>
              <a:rPr lang="en-US" sz="5400" dirty="0">
                <a:solidFill>
                  <a:srgbClr val="000000"/>
                </a:solidFill>
                <a:latin typeface="Open Sans"/>
              </a:rPr>
              <a:t> </a:t>
            </a:r>
            <a:r>
              <a:rPr lang="en-US" sz="5400" dirty="0" err="1">
                <a:solidFill>
                  <a:srgbClr val="000000"/>
                </a:solidFill>
                <a:latin typeface="Open Sans"/>
              </a:rPr>
              <a:t>bir</a:t>
            </a:r>
            <a:r>
              <a:rPr lang="en-US" sz="5400" dirty="0">
                <a:solidFill>
                  <a:srgbClr val="000000"/>
                </a:solidFill>
                <a:latin typeface="Open Sans"/>
              </a:rPr>
              <a:t> </a:t>
            </a:r>
            <a:r>
              <a:rPr lang="en-US" sz="5400" dirty="0" err="1">
                <a:solidFill>
                  <a:srgbClr val="000000"/>
                </a:solidFill>
                <a:latin typeface="Open Sans"/>
              </a:rPr>
              <a:t>sandviç</a:t>
            </a:r>
            <a:r>
              <a:rPr lang="en-US" sz="5400" dirty="0">
                <a:solidFill>
                  <a:srgbClr val="000000"/>
                </a:solidFill>
                <a:latin typeface="Open Sans"/>
              </a:rPr>
              <a:t> </a:t>
            </a:r>
            <a:r>
              <a:rPr lang="en-US" sz="5400" dirty="0" err="1">
                <a:solidFill>
                  <a:srgbClr val="000000"/>
                </a:solidFill>
                <a:latin typeface="Open Sans"/>
              </a:rPr>
              <a:t>veya</a:t>
            </a:r>
            <a:r>
              <a:rPr lang="en-US" sz="5400" dirty="0">
                <a:solidFill>
                  <a:srgbClr val="000000"/>
                </a:solidFill>
                <a:latin typeface="Open Sans"/>
              </a:rPr>
              <a:t> </a:t>
            </a:r>
            <a:r>
              <a:rPr lang="en-US" sz="5400" dirty="0" err="1">
                <a:solidFill>
                  <a:srgbClr val="000000"/>
                </a:solidFill>
                <a:latin typeface="Open Sans"/>
              </a:rPr>
              <a:t>atıştırmalık</a:t>
            </a:r>
            <a:r>
              <a:rPr lang="en-US" sz="5400" dirty="0">
                <a:solidFill>
                  <a:srgbClr val="000000"/>
                </a:solidFill>
                <a:latin typeface="Open Sans"/>
              </a:rPr>
              <a:t> </a:t>
            </a:r>
            <a:r>
              <a:rPr lang="en-US" sz="5400" dirty="0" err="1">
                <a:solidFill>
                  <a:srgbClr val="000000"/>
                </a:solidFill>
                <a:latin typeface="Open Sans"/>
              </a:rPr>
              <a:t>şeklinde</a:t>
            </a:r>
            <a:r>
              <a:rPr lang="en-US" sz="5400" dirty="0">
                <a:solidFill>
                  <a:srgbClr val="000000"/>
                </a:solidFill>
                <a:latin typeface="Open Sans"/>
              </a:rPr>
              <a:t> </a:t>
            </a:r>
            <a:r>
              <a:rPr lang="en-US" sz="5400" dirty="0" err="1">
                <a:solidFill>
                  <a:srgbClr val="000000"/>
                </a:solidFill>
                <a:latin typeface="Open Sans"/>
              </a:rPr>
              <a:t>olacaktır</a:t>
            </a:r>
            <a:r>
              <a:rPr lang="en-US" sz="5400" dirty="0">
                <a:solidFill>
                  <a:srgbClr val="000000"/>
                </a:solidFill>
                <a:latin typeface="Open Sans"/>
              </a:rPr>
              <a:t>. </a:t>
            </a:r>
            <a:r>
              <a:rPr lang="en-US" sz="5400" dirty="0" err="1">
                <a:solidFill>
                  <a:srgbClr val="000000"/>
                </a:solidFill>
                <a:latin typeface="Open Sans"/>
              </a:rPr>
              <a:t>Biraz</a:t>
            </a:r>
            <a:r>
              <a:rPr lang="en-US" sz="5400" dirty="0">
                <a:solidFill>
                  <a:srgbClr val="000000"/>
                </a:solidFill>
                <a:latin typeface="Open Sans"/>
              </a:rPr>
              <a:t> </a:t>
            </a:r>
            <a:r>
              <a:rPr lang="en-US" sz="5400" dirty="0" err="1">
                <a:solidFill>
                  <a:srgbClr val="000000"/>
                </a:solidFill>
                <a:latin typeface="Open Sans"/>
              </a:rPr>
              <a:t>daha</a:t>
            </a:r>
            <a:r>
              <a:rPr lang="en-US" sz="5400" dirty="0">
                <a:solidFill>
                  <a:srgbClr val="000000"/>
                </a:solidFill>
                <a:latin typeface="Open Sans"/>
              </a:rPr>
              <a:t> </a:t>
            </a:r>
            <a:r>
              <a:rPr lang="en-US" sz="5400" dirty="0" err="1">
                <a:solidFill>
                  <a:srgbClr val="000000"/>
                </a:solidFill>
                <a:latin typeface="Open Sans"/>
              </a:rPr>
              <a:t>iyi</a:t>
            </a:r>
            <a:r>
              <a:rPr lang="en-US" sz="5400" dirty="0">
                <a:solidFill>
                  <a:srgbClr val="000000"/>
                </a:solidFill>
                <a:latin typeface="Open Sans"/>
              </a:rPr>
              <a:t> </a:t>
            </a:r>
            <a:r>
              <a:rPr lang="en-US" sz="5400" dirty="0" err="1">
                <a:solidFill>
                  <a:srgbClr val="000000"/>
                </a:solidFill>
                <a:latin typeface="Open Sans"/>
              </a:rPr>
              <a:t>bir</a:t>
            </a:r>
            <a:r>
              <a:rPr lang="en-US" sz="5400" dirty="0">
                <a:solidFill>
                  <a:srgbClr val="000000"/>
                </a:solidFill>
                <a:latin typeface="Open Sans"/>
              </a:rPr>
              <a:t> </a:t>
            </a:r>
            <a:r>
              <a:rPr lang="en-US" sz="5400" dirty="0" err="1">
                <a:solidFill>
                  <a:srgbClr val="000000"/>
                </a:solidFill>
                <a:latin typeface="Open Sans"/>
              </a:rPr>
              <a:t>yemek</a:t>
            </a:r>
            <a:r>
              <a:rPr lang="en-US" sz="5400" dirty="0">
                <a:solidFill>
                  <a:srgbClr val="000000"/>
                </a:solidFill>
                <a:latin typeface="Open Sans"/>
              </a:rPr>
              <a:t> </a:t>
            </a:r>
            <a:r>
              <a:rPr lang="en-US" sz="5400" dirty="0" err="1">
                <a:solidFill>
                  <a:srgbClr val="000000"/>
                </a:solidFill>
                <a:latin typeface="Open Sans"/>
              </a:rPr>
              <a:t>isterseniz</a:t>
            </a:r>
            <a:r>
              <a:rPr lang="en-US" sz="5400" dirty="0">
                <a:solidFill>
                  <a:srgbClr val="000000"/>
                </a:solidFill>
                <a:latin typeface="Open Sans"/>
              </a:rPr>
              <a:t> 10–15 Euro </a:t>
            </a:r>
            <a:r>
              <a:rPr lang="en-US" sz="5400" dirty="0" err="1">
                <a:solidFill>
                  <a:srgbClr val="000000"/>
                </a:solidFill>
                <a:latin typeface="Open Sans"/>
              </a:rPr>
              <a:t>arası</a:t>
            </a:r>
            <a:r>
              <a:rPr lang="en-US" sz="5400" dirty="0">
                <a:solidFill>
                  <a:srgbClr val="000000"/>
                </a:solidFill>
                <a:latin typeface="Open Sans"/>
              </a:rPr>
              <a:t> </a:t>
            </a:r>
            <a:r>
              <a:rPr lang="en-US" sz="5400" dirty="0" err="1">
                <a:solidFill>
                  <a:srgbClr val="000000"/>
                </a:solidFill>
                <a:latin typeface="Open Sans"/>
              </a:rPr>
              <a:t>bir</a:t>
            </a:r>
            <a:r>
              <a:rPr lang="en-US" sz="5400" dirty="0">
                <a:solidFill>
                  <a:srgbClr val="000000"/>
                </a:solidFill>
                <a:latin typeface="Open Sans"/>
              </a:rPr>
              <a:t> </a:t>
            </a:r>
            <a:r>
              <a:rPr lang="en-US" sz="5400" dirty="0" err="1">
                <a:solidFill>
                  <a:srgbClr val="000000"/>
                </a:solidFill>
                <a:latin typeface="Open Sans"/>
              </a:rPr>
              <a:t>rakam</a:t>
            </a:r>
            <a:r>
              <a:rPr lang="en-US" sz="5400" dirty="0">
                <a:solidFill>
                  <a:srgbClr val="000000"/>
                </a:solidFill>
                <a:latin typeface="Open Sans"/>
              </a:rPr>
              <a:t> </a:t>
            </a:r>
            <a:r>
              <a:rPr lang="en-US" sz="5400" dirty="0" err="1">
                <a:solidFill>
                  <a:srgbClr val="000000"/>
                </a:solidFill>
                <a:latin typeface="Open Sans"/>
              </a:rPr>
              <a:t>yeterli</a:t>
            </a:r>
            <a:r>
              <a:rPr lang="en-US" sz="5400" dirty="0">
                <a:solidFill>
                  <a:srgbClr val="000000"/>
                </a:solidFill>
                <a:latin typeface="Open Sans"/>
              </a:rPr>
              <a:t> </a:t>
            </a:r>
            <a:r>
              <a:rPr lang="en-US" sz="5400" dirty="0" err="1">
                <a:solidFill>
                  <a:srgbClr val="000000"/>
                </a:solidFill>
                <a:latin typeface="Open Sans"/>
              </a:rPr>
              <a:t>olur</a:t>
            </a:r>
            <a:r>
              <a:rPr lang="en-US" sz="5400" dirty="0">
                <a:solidFill>
                  <a:srgbClr val="000000"/>
                </a:solidFill>
                <a:latin typeface="Open Sans"/>
              </a:rPr>
              <a:t>.</a:t>
            </a:r>
          </a:p>
          <a:p>
            <a:pPr algn="just">
              <a:lnSpc>
                <a:spcPts val="7279"/>
              </a:lnSpc>
            </a:pPr>
            <a:r>
              <a:rPr lang="en-US" sz="5400" dirty="0" err="1">
                <a:solidFill>
                  <a:srgbClr val="000000"/>
                </a:solidFill>
                <a:latin typeface="Arimo"/>
              </a:rPr>
              <a:t>Akşam</a:t>
            </a:r>
            <a:r>
              <a:rPr lang="en-US" sz="5400" dirty="0">
                <a:solidFill>
                  <a:srgbClr val="000000"/>
                </a:solidFill>
                <a:latin typeface="Arimo"/>
              </a:rPr>
              <a:t> </a:t>
            </a:r>
            <a:r>
              <a:rPr lang="en-US" sz="5400" dirty="0" err="1">
                <a:solidFill>
                  <a:srgbClr val="000000"/>
                </a:solidFill>
                <a:latin typeface="Arimo"/>
              </a:rPr>
              <a:t>yemeklerini</a:t>
            </a:r>
            <a:r>
              <a:rPr lang="en-US" sz="5400" dirty="0">
                <a:solidFill>
                  <a:srgbClr val="000000"/>
                </a:solidFill>
                <a:latin typeface="Arimo"/>
              </a:rPr>
              <a:t> </a:t>
            </a:r>
            <a:r>
              <a:rPr lang="en-US" sz="5400" dirty="0" err="1">
                <a:solidFill>
                  <a:srgbClr val="000000"/>
                </a:solidFill>
                <a:latin typeface="Arimo"/>
              </a:rPr>
              <a:t>ise</a:t>
            </a:r>
            <a:r>
              <a:rPr lang="en-US" sz="5400" dirty="0">
                <a:solidFill>
                  <a:srgbClr val="000000"/>
                </a:solidFill>
                <a:latin typeface="Arimo"/>
              </a:rPr>
              <a:t> </a:t>
            </a:r>
            <a:r>
              <a:rPr lang="en-US" sz="5400" dirty="0" err="1">
                <a:solidFill>
                  <a:srgbClr val="000000"/>
                </a:solidFill>
                <a:latin typeface="Arimo"/>
              </a:rPr>
              <a:t>sade</a:t>
            </a:r>
            <a:r>
              <a:rPr lang="en-US" sz="5400" dirty="0">
                <a:solidFill>
                  <a:srgbClr val="000000"/>
                </a:solidFill>
                <a:latin typeface="Arimo"/>
              </a:rPr>
              <a:t> de </a:t>
            </a:r>
            <a:r>
              <a:rPr lang="en-US" sz="5400" dirty="0" err="1">
                <a:solidFill>
                  <a:srgbClr val="000000"/>
                </a:solidFill>
                <a:latin typeface="Arimo"/>
              </a:rPr>
              <a:t>olsa</a:t>
            </a:r>
            <a:r>
              <a:rPr lang="en-US" sz="5400" dirty="0">
                <a:solidFill>
                  <a:srgbClr val="000000"/>
                </a:solidFill>
                <a:latin typeface="Arimo"/>
              </a:rPr>
              <a:t> </a:t>
            </a:r>
            <a:r>
              <a:rPr lang="en-US" sz="5400" dirty="0" err="1">
                <a:solidFill>
                  <a:srgbClr val="000000"/>
                </a:solidFill>
                <a:latin typeface="Arimo"/>
              </a:rPr>
              <a:t>zengin</a:t>
            </a:r>
            <a:r>
              <a:rPr lang="en-US" sz="5400" dirty="0">
                <a:solidFill>
                  <a:srgbClr val="000000"/>
                </a:solidFill>
                <a:latin typeface="Arimo"/>
              </a:rPr>
              <a:t> de </a:t>
            </a:r>
            <a:r>
              <a:rPr lang="en-US" sz="5400" dirty="0" err="1">
                <a:solidFill>
                  <a:srgbClr val="000000"/>
                </a:solidFill>
                <a:latin typeface="Arimo"/>
              </a:rPr>
              <a:t>olsa</a:t>
            </a:r>
            <a:r>
              <a:rPr lang="en-US" sz="5400" dirty="0">
                <a:solidFill>
                  <a:srgbClr val="000000"/>
                </a:solidFill>
                <a:latin typeface="Arimo"/>
              </a:rPr>
              <a:t> </a:t>
            </a:r>
            <a:r>
              <a:rPr lang="en-US" sz="5400" dirty="0" err="1">
                <a:solidFill>
                  <a:srgbClr val="000000"/>
                </a:solidFill>
                <a:latin typeface="Arimo"/>
              </a:rPr>
              <a:t>bir</a:t>
            </a:r>
            <a:r>
              <a:rPr lang="en-US" sz="5400" dirty="0">
                <a:solidFill>
                  <a:srgbClr val="000000"/>
                </a:solidFill>
                <a:latin typeface="Arimo"/>
              </a:rPr>
              <a:t> </a:t>
            </a:r>
            <a:r>
              <a:rPr lang="en-US" sz="5400" dirty="0" err="1">
                <a:solidFill>
                  <a:srgbClr val="000000"/>
                </a:solidFill>
                <a:latin typeface="Arimo"/>
              </a:rPr>
              <a:t>restoranda</a:t>
            </a:r>
            <a:r>
              <a:rPr lang="en-US" sz="5400" dirty="0">
                <a:solidFill>
                  <a:srgbClr val="000000"/>
                </a:solidFill>
                <a:latin typeface="Arimo"/>
              </a:rPr>
              <a:t> </a:t>
            </a:r>
            <a:r>
              <a:rPr lang="en-US" sz="5400" dirty="0" err="1">
                <a:solidFill>
                  <a:srgbClr val="000000"/>
                </a:solidFill>
                <a:latin typeface="Arimo"/>
              </a:rPr>
              <a:t>yiyeceğinizi</a:t>
            </a:r>
            <a:r>
              <a:rPr lang="en-US" sz="5400" dirty="0">
                <a:solidFill>
                  <a:srgbClr val="000000"/>
                </a:solidFill>
                <a:latin typeface="Arimo"/>
              </a:rPr>
              <a:t> </a:t>
            </a:r>
            <a:r>
              <a:rPr lang="en-US" sz="5400" dirty="0" err="1">
                <a:solidFill>
                  <a:srgbClr val="000000"/>
                </a:solidFill>
                <a:latin typeface="Arimo"/>
              </a:rPr>
              <a:t>düşünerek</a:t>
            </a:r>
            <a:r>
              <a:rPr lang="en-US" sz="5400" dirty="0">
                <a:solidFill>
                  <a:srgbClr val="000000"/>
                </a:solidFill>
                <a:latin typeface="Arimo"/>
              </a:rPr>
              <a:t> 10–20 Euro </a:t>
            </a:r>
            <a:r>
              <a:rPr lang="en-US" sz="5400" dirty="0" err="1">
                <a:solidFill>
                  <a:srgbClr val="000000"/>
                </a:solidFill>
                <a:latin typeface="Arimo"/>
              </a:rPr>
              <a:t>arası</a:t>
            </a:r>
            <a:r>
              <a:rPr lang="en-US" sz="5400" dirty="0">
                <a:solidFill>
                  <a:srgbClr val="000000"/>
                </a:solidFill>
                <a:latin typeface="Arimo"/>
              </a:rPr>
              <a:t> </a:t>
            </a:r>
            <a:r>
              <a:rPr lang="en-US" sz="5400" dirty="0" err="1">
                <a:solidFill>
                  <a:srgbClr val="000000"/>
                </a:solidFill>
                <a:latin typeface="Arimo"/>
              </a:rPr>
              <a:t>bir</a:t>
            </a:r>
            <a:r>
              <a:rPr lang="en-US" sz="5400" dirty="0">
                <a:solidFill>
                  <a:srgbClr val="000000"/>
                </a:solidFill>
                <a:latin typeface="Arimo"/>
              </a:rPr>
              <a:t> </a:t>
            </a:r>
            <a:r>
              <a:rPr lang="en-US" sz="5400" dirty="0" err="1">
                <a:solidFill>
                  <a:srgbClr val="000000"/>
                </a:solidFill>
                <a:latin typeface="Arimo"/>
              </a:rPr>
              <a:t>bütçe</a:t>
            </a:r>
            <a:r>
              <a:rPr lang="en-US" sz="5400" dirty="0">
                <a:solidFill>
                  <a:srgbClr val="000000"/>
                </a:solidFill>
                <a:latin typeface="Arimo"/>
              </a:rPr>
              <a:t> </a:t>
            </a:r>
            <a:r>
              <a:rPr lang="en-US" sz="5400" dirty="0" err="1">
                <a:solidFill>
                  <a:srgbClr val="000000"/>
                </a:solidFill>
                <a:latin typeface="Arimo"/>
              </a:rPr>
              <a:t>ayırabilirsiniz</a:t>
            </a:r>
            <a:r>
              <a:rPr lang="en-US" sz="5400" dirty="0">
                <a:solidFill>
                  <a:srgbClr val="000000"/>
                </a:solidFill>
                <a:latin typeface="Arimo"/>
              </a:rPr>
              <a:t>.</a:t>
            </a:r>
          </a:p>
          <a:p>
            <a:pPr algn="just">
              <a:lnSpc>
                <a:spcPts val="7280"/>
              </a:lnSpc>
            </a:pPr>
            <a:endParaRPr lang="en-US" sz="5400" dirty="0">
              <a:solidFill>
                <a:srgbClr val="000000"/>
              </a:solidFill>
              <a:latin typeface="Arim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2523" y="416825"/>
            <a:ext cx="7803258" cy="6313545"/>
          </a:xfrm>
          <a:prstGeom prst="rect">
            <a:avLst/>
          </a:prstGeom>
        </p:spPr>
      </p:pic>
      <p:sp>
        <p:nvSpPr>
          <p:cNvPr id="3" name="TextBox 3"/>
          <p:cNvSpPr txBox="1"/>
          <p:nvPr/>
        </p:nvSpPr>
        <p:spPr>
          <a:xfrm>
            <a:off x="9630323" y="5359110"/>
            <a:ext cx="6555119" cy="1634736"/>
          </a:xfrm>
          <a:prstGeom prst="rect">
            <a:avLst/>
          </a:prstGeom>
        </p:spPr>
        <p:txBody>
          <a:bodyPr lIns="0" tIns="0" rIns="0" bIns="0" rtlCol="0" anchor="t">
            <a:spAutoFit/>
          </a:bodyPr>
          <a:lstStyle/>
          <a:p>
            <a:pPr algn="just">
              <a:lnSpc>
                <a:spcPts val="6496"/>
              </a:lnSpc>
            </a:pPr>
            <a:r>
              <a:rPr lang="en-US" sz="4640">
                <a:solidFill>
                  <a:srgbClr val="000000"/>
                </a:solidFill>
                <a:latin typeface="Arimo"/>
              </a:rPr>
              <a:t>Presented By </a:t>
            </a:r>
          </a:p>
          <a:p>
            <a:pPr>
              <a:lnSpc>
                <a:spcPts val="6496"/>
              </a:lnSpc>
            </a:pPr>
            <a:r>
              <a:rPr lang="en-US" sz="4640">
                <a:solidFill>
                  <a:srgbClr val="000000"/>
                </a:solidFill>
                <a:latin typeface="Arimo"/>
              </a:rPr>
              <a:t>Ayşegül AYKANAT</a:t>
            </a:r>
          </a:p>
        </p:txBody>
      </p:sp>
      <p:sp>
        <p:nvSpPr>
          <p:cNvPr id="4" name="TextBox 4"/>
          <p:cNvSpPr txBox="1"/>
          <p:nvPr/>
        </p:nvSpPr>
        <p:spPr>
          <a:xfrm>
            <a:off x="9630323" y="7230210"/>
            <a:ext cx="6555119" cy="1689063"/>
          </a:xfrm>
          <a:prstGeom prst="rect">
            <a:avLst/>
          </a:prstGeom>
        </p:spPr>
        <p:txBody>
          <a:bodyPr lIns="0" tIns="0" rIns="0" bIns="0" rtlCol="0" anchor="t">
            <a:spAutoFit/>
          </a:bodyPr>
          <a:lstStyle/>
          <a:p>
            <a:pPr algn="just">
              <a:lnSpc>
                <a:spcPts val="4519"/>
              </a:lnSpc>
            </a:pPr>
            <a:r>
              <a:rPr lang="en-US" sz="3227">
                <a:solidFill>
                  <a:srgbClr val="000000"/>
                </a:solidFill>
                <a:latin typeface="Open Sans"/>
              </a:rPr>
              <a:t>Kaynak:</a:t>
            </a:r>
          </a:p>
          <a:p>
            <a:pPr algn="just">
              <a:lnSpc>
                <a:spcPts val="4519"/>
              </a:lnSpc>
            </a:pPr>
            <a:r>
              <a:rPr lang="en-US" sz="3227">
                <a:solidFill>
                  <a:srgbClr val="000000"/>
                </a:solidFill>
                <a:latin typeface="Open Sans"/>
              </a:rPr>
              <a:t>Wikipedia,gezipgordum.com, orangesmile.com/gezirehberi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407" b="1407"/>
          <a:stretch>
            <a:fillRect/>
          </a:stretch>
        </p:blipFill>
        <p:spPr>
          <a:xfrm>
            <a:off x="853687" y="557946"/>
            <a:ext cx="8659848" cy="4401481"/>
          </a:xfrm>
          <a:prstGeom prst="rect">
            <a:avLst/>
          </a:prstGeom>
        </p:spPr>
      </p:pic>
      <p:pic>
        <p:nvPicPr>
          <p:cNvPr id="3" name="Picture 3"/>
          <p:cNvPicPr>
            <a:picLocks noChangeAspect="1"/>
          </p:cNvPicPr>
          <p:nvPr/>
        </p:nvPicPr>
        <p:blipFill>
          <a:blip r:embed="rId3"/>
          <a:srcRect l="1244" t="4822" b="916"/>
          <a:stretch>
            <a:fillRect/>
          </a:stretch>
        </p:blipFill>
        <p:spPr>
          <a:xfrm>
            <a:off x="9513535" y="557946"/>
            <a:ext cx="8391629" cy="4585554"/>
          </a:xfrm>
          <a:prstGeom prst="rect">
            <a:avLst/>
          </a:prstGeom>
        </p:spPr>
      </p:pic>
      <p:pic>
        <p:nvPicPr>
          <p:cNvPr id="4" name="Picture 4"/>
          <p:cNvPicPr>
            <a:picLocks noChangeAspect="1"/>
          </p:cNvPicPr>
          <p:nvPr/>
        </p:nvPicPr>
        <p:blipFill>
          <a:blip r:embed="rId4"/>
          <a:srcRect t="6611" b="6611"/>
          <a:stretch>
            <a:fillRect/>
          </a:stretch>
        </p:blipFill>
        <p:spPr>
          <a:xfrm>
            <a:off x="853687" y="4959427"/>
            <a:ext cx="8659848" cy="4987920"/>
          </a:xfrm>
          <a:prstGeom prst="rect">
            <a:avLst/>
          </a:prstGeom>
        </p:spPr>
      </p:pic>
      <p:pic>
        <p:nvPicPr>
          <p:cNvPr id="5" name="Picture 5"/>
          <p:cNvPicPr>
            <a:picLocks noChangeAspect="1"/>
          </p:cNvPicPr>
          <p:nvPr/>
        </p:nvPicPr>
        <p:blipFill>
          <a:blip r:embed="rId5"/>
          <a:srcRect t="3565" r="2460"/>
          <a:stretch>
            <a:fillRect/>
          </a:stretch>
        </p:blipFill>
        <p:spPr>
          <a:xfrm>
            <a:off x="9513535" y="4959427"/>
            <a:ext cx="8391629" cy="497790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402" b="6402"/>
          <a:stretch>
            <a:fillRect/>
          </a:stretch>
        </p:blipFill>
        <p:spPr>
          <a:xfrm>
            <a:off x="9144000" y="5162156"/>
            <a:ext cx="8615056" cy="5026293"/>
          </a:xfrm>
          <a:prstGeom prst="rect">
            <a:avLst/>
          </a:prstGeom>
        </p:spPr>
      </p:pic>
      <p:pic>
        <p:nvPicPr>
          <p:cNvPr id="3" name="Picture 3"/>
          <p:cNvPicPr>
            <a:picLocks noChangeAspect="1"/>
          </p:cNvPicPr>
          <p:nvPr/>
        </p:nvPicPr>
        <p:blipFill>
          <a:blip r:embed="rId3"/>
          <a:srcRect t="6798" b="6798"/>
          <a:stretch>
            <a:fillRect/>
          </a:stretch>
        </p:blipFill>
        <p:spPr>
          <a:xfrm>
            <a:off x="565264" y="223769"/>
            <a:ext cx="8578736" cy="4938387"/>
          </a:xfrm>
          <a:prstGeom prst="rect">
            <a:avLst/>
          </a:prstGeom>
        </p:spPr>
      </p:pic>
      <p:pic>
        <p:nvPicPr>
          <p:cNvPr id="4" name="Picture 4"/>
          <p:cNvPicPr>
            <a:picLocks noChangeAspect="1"/>
          </p:cNvPicPr>
          <p:nvPr/>
        </p:nvPicPr>
        <p:blipFill>
          <a:blip r:embed="rId4"/>
          <a:srcRect t="6910" b="6910"/>
          <a:stretch>
            <a:fillRect/>
          </a:stretch>
        </p:blipFill>
        <p:spPr>
          <a:xfrm>
            <a:off x="9144000" y="223769"/>
            <a:ext cx="8615056" cy="4946521"/>
          </a:xfrm>
          <a:prstGeom prst="rect">
            <a:avLst/>
          </a:prstGeom>
        </p:spPr>
      </p:pic>
      <p:pic>
        <p:nvPicPr>
          <p:cNvPr id="5" name="Picture 5"/>
          <p:cNvPicPr>
            <a:picLocks noChangeAspect="1"/>
          </p:cNvPicPr>
          <p:nvPr/>
        </p:nvPicPr>
        <p:blipFill>
          <a:blip r:embed="rId5"/>
          <a:srcRect t="6183" b="6183"/>
          <a:stretch>
            <a:fillRect/>
          </a:stretch>
        </p:blipFill>
        <p:spPr>
          <a:xfrm>
            <a:off x="565264" y="5170290"/>
            <a:ext cx="8578736" cy="50181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5886462" y="180975"/>
            <a:ext cx="5153025" cy="1533525"/>
          </a:xfrm>
          <a:prstGeom prst="rect">
            <a:avLst/>
          </a:prstGeom>
        </p:spPr>
        <p:txBody>
          <a:bodyPr lIns="0" tIns="0" rIns="0" bIns="0" rtlCol="0" anchor="t">
            <a:spAutoFit/>
          </a:bodyPr>
          <a:lstStyle/>
          <a:p>
            <a:pPr algn="ctr">
              <a:lnSpc>
                <a:spcPts val="12599"/>
              </a:lnSpc>
            </a:pPr>
            <a:r>
              <a:rPr lang="en-US" sz="9000">
                <a:solidFill>
                  <a:srgbClr val="000000"/>
                </a:solidFill>
                <a:latin typeface="Open Sans Extra Bold"/>
              </a:rPr>
              <a:t>İSPANYA</a:t>
            </a:r>
          </a:p>
        </p:txBody>
      </p:sp>
      <p:sp>
        <p:nvSpPr>
          <p:cNvPr id="3" name="TextBox 3"/>
          <p:cNvSpPr txBox="1"/>
          <p:nvPr/>
        </p:nvSpPr>
        <p:spPr>
          <a:xfrm>
            <a:off x="545788" y="1619250"/>
            <a:ext cx="16713512" cy="8278495"/>
          </a:xfrm>
          <a:prstGeom prst="rect">
            <a:avLst/>
          </a:prstGeom>
        </p:spPr>
        <p:txBody>
          <a:bodyPr lIns="0" tIns="0" rIns="0" bIns="0" rtlCol="0" anchor="t">
            <a:spAutoFit/>
          </a:bodyPr>
          <a:lstStyle/>
          <a:p>
            <a:pPr algn="just">
              <a:lnSpc>
                <a:spcPts val="7279"/>
              </a:lnSpc>
            </a:pPr>
            <a:r>
              <a:rPr lang="en-US" sz="5200">
                <a:solidFill>
                  <a:srgbClr val="000000"/>
                </a:solidFill>
                <a:latin typeface="Open Sans"/>
              </a:rPr>
              <a:t>İspanya ya da resmî adıyla İspanya Krallığı Avrupa'nın güneybatısında, İber Yarımadası'nda yer alan ülkedir.</a:t>
            </a:r>
          </a:p>
          <a:p>
            <a:pPr algn="just">
              <a:lnSpc>
                <a:spcPts val="7279"/>
              </a:lnSpc>
            </a:pPr>
            <a:r>
              <a:rPr lang="en-US" sz="5200">
                <a:solidFill>
                  <a:srgbClr val="000000"/>
                </a:solidFill>
                <a:latin typeface="Open Sans"/>
              </a:rPr>
              <a:t>Güneyde ve doğuda Akdeniz'e, kuzeyde ise Atlantik Okyanusu'na kıyısı vardır.</a:t>
            </a:r>
          </a:p>
          <a:p>
            <a:pPr algn="just">
              <a:lnSpc>
                <a:spcPts val="7279"/>
              </a:lnSpc>
            </a:pPr>
            <a:r>
              <a:rPr lang="en-US" sz="5200">
                <a:solidFill>
                  <a:srgbClr val="000000"/>
                </a:solidFill>
                <a:latin typeface="Open Sans"/>
              </a:rPr>
              <a:t>Başkenti Madrid'dir. Nüfusu 2014 sayımlarına göre 46,77 milyondur.</a:t>
            </a:r>
          </a:p>
          <a:p>
            <a:pPr algn="just">
              <a:lnSpc>
                <a:spcPts val="7279"/>
              </a:lnSpc>
            </a:pPr>
            <a:r>
              <a:rPr lang="en-US" sz="5200">
                <a:solidFill>
                  <a:srgbClr val="000000"/>
                </a:solidFill>
                <a:latin typeface="Open Sans"/>
              </a:rPr>
              <a:t>İspanya parlamenter demokrasi şeklinde örgütlenmiş bir anayasal monarşi rejimi ile yönetilir.</a:t>
            </a:r>
          </a:p>
          <a:p>
            <a:pPr algn="just">
              <a:lnSpc>
                <a:spcPts val="7280"/>
              </a:lnSpc>
            </a:pPr>
            <a:endParaRPr lang="en-US" sz="5200">
              <a:solidFill>
                <a:srgbClr val="000000"/>
              </a:solidFill>
              <a:latin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6572510" y="142875"/>
            <a:ext cx="5162289" cy="1474571"/>
          </a:xfrm>
          <a:prstGeom prst="rect">
            <a:avLst/>
          </a:prstGeom>
        </p:spPr>
        <p:txBody>
          <a:bodyPr wrap="square" lIns="0" tIns="0" rIns="0" bIns="0" rtlCol="0" anchor="t">
            <a:spAutoFit/>
          </a:bodyPr>
          <a:lstStyle/>
          <a:p>
            <a:pPr algn="ctr">
              <a:lnSpc>
                <a:spcPts val="12599"/>
              </a:lnSpc>
            </a:pPr>
            <a:r>
              <a:rPr lang="en-US" sz="9000" dirty="0">
                <a:solidFill>
                  <a:srgbClr val="000000"/>
                </a:solidFill>
                <a:latin typeface="Arimo"/>
              </a:rPr>
              <a:t>EĞİTİM</a:t>
            </a:r>
          </a:p>
        </p:txBody>
      </p:sp>
      <p:sp>
        <p:nvSpPr>
          <p:cNvPr id="3" name="TextBox 3"/>
          <p:cNvSpPr txBox="1"/>
          <p:nvPr/>
        </p:nvSpPr>
        <p:spPr>
          <a:xfrm>
            <a:off x="1028700" y="1619250"/>
            <a:ext cx="16535400" cy="7354570"/>
          </a:xfrm>
          <a:prstGeom prst="rect">
            <a:avLst/>
          </a:prstGeom>
        </p:spPr>
        <p:txBody>
          <a:bodyPr lIns="0" tIns="0" rIns="0" bIns="0" rtlCol="0" anchor="t">
            <a:spAutoFit/>
          </a:bodyPr>
          <a:lstStyle/>
          <a:p>
            <a:pPr algn="just">
              <a:lnSpc>
                <a:spcPts val="7279"/>
              </a:lnSpc>
            </a:pPr>
            <a:r>
              <a:rPr lang="en-US" sz="5200">
                <a:solidFill>
                  <a:srgbClr val="000000"/>
                </a:solidFill>
                <a:latin typeface="Open Sans Medium"/>
              </a:rPr>
              <a:t>İspanya'da 1990 yılında çıkartılan Eğitim Sistemini Yeniden Düzenleme Yasası ile zorunlu eğitim süresi 10 yıla çıkarılmış ve orta öğretim basamağında eğitim programları öğrencilerin kendi yetenek, ilgi ve eğilimleri yönünde öğrenim görmelerini sağlayacak ve onları hem yüksek öğretime hem de meslekî eğitime hazırlayacak şekilde yeniden düzenlenmiştir.</a:t>
            </a:r>
          </a:p>
          <a:p>
            <a:pPr algn="just">
              <a:lnSpc>
                <a:spcPts val="7280"/>
              </a:lnSpc>
            </a:pPr>
            <a:endParaRPr lang="en-US" sz="5200">
              <a:solidFill>
                <a:srgbClr val="000000"/>
              </a:solidFill>
              <a:latin typeface="Open Sans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6572510" y="142875"/>
            <a:ext cx="4781289" cy="1474571"/>
          </a:xfrm>
          <a:prstGeom prst="rect">
            <a:avLst/>
          </a:prstGeom>
        </p:spPr>
        <p:txBody>
          <a:bodyPr wrap="square" lIns="0" tIns="0" rIns="0" bIns="0" rtlCol="0" anchor="t">
            <a:spAutoFit/>
          </a:bodyPr>
          <a:lstStyle/>
          <a:p>
            <a:pPr algn="ctr">
              <a:lnSpc>
                <a:spcPts val="12599"/>
              </a:lnSpc>
            </a:pPr>
            <a:r>
              <a:rPr lang="en-US" sz="9000" dirty="0">
                <a:solidFill>
                  <a:srgbClr val="000000"/>
                </a:solidFill>
                <a:latin typeface="Arimo"/>
              </a:rPr>
              <a:t>EĞİTİM</a:t>
            </a:r>
          </a:p>
        </p:txBody>
      </p:sp>
      <p:sp>
        <p:nvSpPr>
          <p:cNvPr id="3" name="TextBox 3"/>
          <p:cNvSpPr txBox="1"/>
          <p:nvPr/>
        </p:nvSpPr>
        <p:spPr>
          <a:xfrm>
            <a:off x="1028700" y="2109152"/>
            <a:ext cx="16820612" cy="6934655"/>
          </a:xfrm>
          <a:prstGeom prst="rect">
            <a:avLst/>
          </a:prstGeom>
        </p:spPr>
        <p:txBody>
          <a:bodyPr lIns="0" tIns="0" rIns="0" bIns="0" rtlCol="0" anchor="t">
            <a:spAutoFit/>
          </a:bodyPr>
          <a:lstStyle/>
          <a:p>
            <a:pPr algn="just">
              <a:lnSpc>
                <a:spcPts val="7755"/>
              </a:lnSpc>
            </a:pPr>
            <a:r>
              <a:rPr lang="en-US" sz="5400" dirty="0" err="1">
                <a:solidFill>
                  <a:srgbClr val="000000"/>
                </a:solidFill>
                <a:latin typeface="Open Sans Medium"/>
              </a:rPr>
              <a:t>İspanya</a:t>
            </a:r>
            <a:r>
              <a:rPr lang="en-US" sz="5400" dirty="0">
                <a:solidFill>
                  <a:srgbClr val="000000"/>
                </a:solidFill>
                <a:latin typeface="Open Sans Medium"/>
              </a:rPr>
              <a:t> </a:t>
            </a:r>
            <a:r>
              <a:rPr lang="en-US" sz="5400" dirty="0" err="1">
                <a:solidFill>
                  <a:srgbClr val="000000"/>
                </a:solidFill>
                <a:latin typeface="Open Sans Medium"/>
              </a:rPr>
              <a:t>eğitim</a:t>
            </a:r>
            <a:r>
              <a:rPr lang="en-US" sz="5400" dirty="0">
                <a:solidFill>
                  <a:srgbClr val="000000"/>
                </a:solidFill>
                <a:latin typeface="Open Sans Medium"/>
              </a:rPr>
              <a:t> </a:t>
            </a:r>
            <a:r>
              <a:rPr lang="en-US" sz="5400" dirty="0" err="1">
                <a:solidFill>
                  <a:srgbClr val="000000"/>
                </a:solidFill>
                <a:latin typeface="Open Sans Medium"/>
              </a:rPr>
              <a:t>sistemi</a:t>
            </a:r>
            <a:r>
              <a:rPr lang="en-US" sz="5400" dirty="0">
                <a:solidFill>
                  <a:srgbClr val="000000"/>
                </a:solidFill>
                <a:latin typeface="Open Sans Medium"/>
              </a:rPr>
              <a:t> </a:t>
            </a:r>
            <a:r>
              <a:rPr lang="en-US" sz="5400" dirty="0" err="1">
                <a:solidFill>
                  <a:srgbClr val="000000"/>
                </a:solidFill>
                <a:latin typeface="Open Sans Medium"/>
              </a:rPr>
              <a:t>basamakları</a:t>
            </a:r>
            <a:r>
              <a:rPr lang="en-US" sz="5400" dirty="0">
                <a:solidFill>
                  <a:srgbClr val="000000"/>
                </a:solidFill>
                <a:latin typeface="Open Sans Medium"/>
              </a:rPr>
              <a:t> </a:t>
            </a:r>
            <a:r>
              <a:rPr lang="en-US" sz="5400" dirty="0" err="1">
                <a:solidFill>
                  <a:srgbClr val="000000"/>
                </a:solidFill>
                <a:latin typeface="Open Sans Medium"/>
              </a:rPr>
              <a:t>aşağıdaki</a:t>
            </a:r>
            <a:r>
              <a:rPr lang="en-US" sz="5400" dirty="0">
                <a:solidFill>
                  <a:srgbClr val="000000"/>
                </a:solidFill>
                <a:latin typeface="Open Sans Medium"/>
              </a:rPr>
              <a:t> </a:t>
            </a:r>
            <a:r>
              <a:rPr lang="en-US" sz="5400" dirty="0" err="1">
                <a:solidFill>
                  <a:srgbClr val="000000"/>
                </a:solidFill>
                <a:latin typeface="Open Sans Medium"/>
              </a:rPr>
              <a:t>gibi</a:t>
            </a:r>
            <a:r>
              <a:rPr lang="en-US" sz="5400" dirty="0">
                <a:solidFill>
                  <a:srgbClr val="000000"/>
                </a:solidFill>
                <a:latin typeface="Open Sans Medium"/>
              </a:rPr>
              <a:t> </a:t>
            </a:r>
            <a:r>
              <a:rPr lang="en-US" sz="5400" dirty="0" err="1">
                <a:solidFill>
                  <a:srgbClr val="000000"/>
                </a:solidFill>
                <a:latin typeface="Open Sans Medium"/>
              </a:rPr>
              <a:t>sıralanabilir</a:t>
            </a:r>
            <a:r>
              <a:rPr lang="en-US" sz="5400" dirty="0">
                <a:solidFill>
                  <a:srgbClr val="000000"/>
                </a:solidFill>
                <a:latin typeface="Open Sans Medium"/>
              </a:rPr>
              <a:t> (MEB, 1995):</a:t>
            </a:r>
          </a:p>
          <a:p>
            <a:pPr algn="just">
              <a:lnSpc>
                <a:spcPts val="7755"/>
              </a:lnSpc>
            </a:pPr>
            <a:r>
              <a:rPr lang="en-US" sz="5400" dirty="0" err="1">
                <a:solidFill>
                  <a:srgbClr val="000000"/>
                </a:solidFill>
                <a:latin typeface="Arimo Medium"/>
              </a:rPr>
              <a:t>Okul</a:t>
            </a:r>
            <a:r>
              <a:rPr lang="en-US" sz="5400" dirty="0">
                <a:solidFill>
                  <a:srgbClr val="000000"/>
                </a:solidFill>
                <a:latin typeface="Arimo Medium"/>
              </a:rPr>
              <a:t> </a:t>
            </a:r>
            <a:r>
              <a:rPr lang="en-US" sz="5400" dirty="0" err="1">
                <a:solidFill>
                  <a:srgbClr val="000000"/>
                </a:solidFill>
                <a:latin typeface="Arimo Medium"/>
              </a:rPr>
              <a:t>Öncesi</a:t>
            </a:r>
            <a:r>
              <a:rPr lang="en-US" sz="5400" dirty="0">
                <a:solidFill>
                  <a:srgbClr val="000000"/>
                </a:solidFill>
                <a:latin typeface="Arimo Medium"/>
              </a:rPr>
              <a:t> </a:t>
            </a:r>
            <a:r>
              <a:rPr lang="en-US" sz="5400" dirty="0" err="1">
                <a:solidFill>
                  <a:srgbClr val="000000"/>
                </a:solidFill>
                <a:latin typeface="Arimo Medium"/>
              </a:rPr>
              <a:t>Eğitim</a:t>
            </a:r>
            <a:r>
              <a:rPr lang="en-US" sz="5400" dirty="0">
                <a:solidFill>
                  <a:srgbClr val="000000"/>
                </a:solidFill>
                <a:latin typeface="Arimo Medium"/>
              </a:rPr>
              <a:t> : 3-6 </a:t>
            </a:r>
            <a:r>
              <a:rPr lang="en-US" sz="5400" dirty="0" err="1">
                <a:solidFill>
                  <a:srgbClr val="000000"/>
                </a:solidFill>
                <a:latin typeface="Arimo Medium"/>
              </a:rPr>
              <a:t>yaş</a:t>
            </a:r>
            <a:endParaRPr lang="en-US" sz="5400" dirty="0">
              <a:solidFill>
                <a:srgbClr val="000000"/>
              </a:solidFill>
              <a:latin typeface="Arimo Medium"/>
            </a:endParaRPr>
          </a:p>
          <a:p>
            <a:pPr algn="just">
              <a:lnSpc>
                <a:spcPts val="7755"/>
              </a:lnSpc>
            </a:pPr>
            <a:r>
              <a:rPr lang="en-US" sz="5400" dirty="0" err="1">
                <a:solidFill>
                  <a:srgbClr val="000000"/>
                </a:solidFill>
                <a:latin typeface="Arimo Medium"/>
              </a:rPr>
              <a:t>İlköğretim</a:t>
            </a:r>
            <a:r>
              <a:rPr lang="en-US" sz="5400" dirty="0">
                <a:solidFill>
                  <a:srgbClr val="000000"/>
                </a:solidFill>
                <a:latin typeface="Arimo Medium"/>
              </a:rPr>
              <a:t> : 6-12 </a:t>
            </a:r>
            <a:r>
              <a:rPr lang="en-US" sz="5400" dirty="0" err="1">
                <a:solidFill>
                  <a:srgbClr val="000000"/>
                </a:solidFill>
                <a:latin typeface="Arimo Medium"/>
              </a:rPr>
              <a:t>yaş</a:t>
            </a:r>
            <a:endParaRPr lang="en-US" sz="5400" dirty="0">
              <a:solidFill>
                <a:srgbClr val="000000"/>
              </a:solidFill>
              <a:latin typeface="Arimo Medium"/>
            </a:endParaRPr>
          </a:p>
          <a:p>
            <a:pPr algn="just">
              <a:lnSpc>
                <a:spcPts val="7755"/>
              </a:lnSpc>
            </a:pPr>
            <a:r>
              <a:rPr lang="en-US" sz="5400" dirty="0" err="1">
                <a:solidFill>
                  <a:srgbClr val="000000"/>
                </a:solidFill>
                <a:latin typeface="Arimo Medium"/>
              </a:rPr>
              <a:t>Orta</a:t>
            </a:r>
            <a:r>
              <a:rPr lang="en-US" sz="5400" dirty="0">
                <a:solidFill>
                  <a:srgbClr val="000000"/>
                </a:solidFill>
                <a:latin typeface="Arimo Medium"/>
              </a:rPr>
              <a:t> </a:t>
            </a:r>
            <a:r>
              <a:rPr lang="en-US" sz="5400" dirty="0" err="1">
                <a:solidFill>
                  <a:srgbClr val="000000"/>
                </a:solidFill>
                <a:latin typeface="Arimo Medium"/>
              </a:rPr>
              <a:t>öğretimin</a:t>
            </a:r>
            <a:r>
              <a:rPr lang="en-US" sz="5400" dirty="0">
                <a:solidFill>
                  <a:srgbClr val="000000"/>
                </a:solidFill>
                <a:latin typeface="Arimo Medium"/>
              </a:rPr>
              <a:t> I. </a:t>
            </a:r>
            <a:r>
              <a:rPr lang="en-US" sz="5400" dirty="0" err="1">
                <a:solidFill>
                  <a:srgbClr val="000000"/>
                </a:solidFill>
                <a:latin typeface="Arimo Medium"/>
              </a:rPr>
              <a:t>Kademesi</a:t>
            </a:r>
            <a:r>
              <a:rPr lang="en-US" sz="5400" dirty="0">
                <a:solidFill>
                  <a:srgbClr val="000000"/>
                </a:solidFill>
                <a:latin typeface="Arimo Medium"/>
              </a:rPr>
              <a:t> : 12-16 </a:t>
            </a:r>
            <a:r>
              <a:rPr lang="en-US" sz="5400" dirty="0" err="1">
                <a:solidFill>
                  <a:srgbClr val="000000"/>
                </a:solidFill>
                <a:latin typeface="Arimo Medium"/>
              </a:rPr>
              <a:t>yaş</a:t>
            </a:r>
            <a:endParaRPr lang="en-US" sz="5400" dirty="0">
              <a:solidFill>
                <a:srgbClr val="000000"/>
              </a:solidFill>
              <a:latin typeface="Arimo Medium"/>
            </a:endParaRPr>
          </a:p>
          <a:p>
            <a:pPr algn="just">
              <a:lnSpc>
                <a:spcPts val="7755"/>
              </a:lnSpc>
            </a:pPr>
            <a:r>
              <a:rPr lang="en-US" sz="5400" dirty="0" err="1">
                <a:solidFill>
                  <a:srgbClr val="000000"/>
                </a:solidFill>
                <a:latin typeface="Arimo Medium"/>
              </a:rPr>
              <a:t>Orta</a:t>
            </a:r>
            <a:r>
              <a:rPr lang="en-US" sz="5400" dirty="0">
                <a:solidFill>
                  <a:srgbClr val="000000"/>
                </a:solidFill>
                <a:latin typeface="Arimo Medium"/>
              </a:rPr>
              <a:t> </a:t>
            </a:r>
            <a:r>
              <a:rPr lang="en-US" sz="5400" dirty="0" err="1">
                <a:solidFill>
                  <a:srgbClr val="000000"/>
                </a:solidFill>
                <a:latin typeface="Arimo Medium"/>
              </a:rPr>
              <a:t>öğretimin</a:t>
            </a:r>
            <a:r>
              <a:rPr lang="en-US" sz="5400" dirty="0">
                <a:solidFill>
                  <a:srgbClr val="000000"/>
                </a:solidFill>
                <a:latin typeface="Arimo Medium"/>
              </a:rPr>
              <a:t> II. </a:t>
            </a:r>
            <a:r>
              <a:rPr lang="en-US" sz="5400" dirty="0" err="1">
                <a:solidFill>
                  <a:srgbClr val="000000"/>
                </a:solidFill>
                <a:latin typeface="Arimo Medium"/>
              </a:rPr>
              <a:t>Kademesi</a:t>
            </a:r>
            <a:r>
              <a:rPr lang="en-US" sz="5400" dirty="0">
                <a:solidFill>
                  <a:srgbClr val="000000"/>
                </a:solidFill>
                <a:latin typeface="Arimo Medium"/>
              </a:rPr>
              <a:t> : 16-18 </a:t>
            </a:r>
            <a:r>
              <a:rPr lang="en-US" sz="5400" dirty="0" err="1">
                <a:solidFill>
                  <a:srgbClr val="000000"/>
                </a:solidFill>
                <a:latin typeface="Arimo Medium"/>
              </a:rPr>
              <a:t>yaş</a:t>
            </a:r>
            <a:endParaRPr lang="en-US" sz="5400" dirty="0">
              <a:solidFill>
                <a:srgbClr val="000000"/>
              </a:solidFill>
              <a:latin typeface="Arimo Medium"/>
            </a:endParaRPr>
          </a:p>
          <a:p>
            <a:pPr algn="just">
              <a:lnSpc>
                <a:spcPts val="7755"/>
              </a:lnSpc>
            </a:pPr>
            <a:endParaRPr lang="en-US" sz="5400" dirty="0">
              <a:solidFill>
                <a:srgbClr val="000000"/>
              </a:solidFill>
              <a:latin typeface="Arimo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2" name="TextBox 2"/>
          <p:cNvSpPr txBox="1"/>
          <p:nvPr/>
        </p:nvSpPr>
        <p:spPr>
          <a:xfrm>
            <a:off x="6572510" y="142875"/>
            <a:ext cx="5848089" cy="1474571"/>
          </a:xfrm>
          <a:prstGeom prst="rect">
            <a:avLst/>
          </a:prstGeom>
        </p:spPr>
        <p:txBody>
          <a:bodyPr wrap="square" lIns="0" tIns="0" rIns="0" bIns="0" rtlCol="0" anchor="t">
            <a:spAutoFit/>
          </a:bodyPr>
          <a:lstStyle/>
          <a:p>
            <a:pPr algn="ctr">
              <a:lnSpc>
                <a:spcPts val="12599"/>
              </a:lnSpc>
            </a:pPr>
            <a:r>
              <a:rPr lang="en-US" sz="9000" dirty="0">
                <a:solidFill>
                  <a:srgbClr val="000000"/>
                </a:solidFill>
                <a:latin typeface="Arimo"/>
              </a:rPr>
              <a:t>EĞİTİM</a:t>
            </a:r>
          </a:p>
        </p:txBody>
      </p:sp>
      <p:sp>
        <p:nvSpPr>
          <p:cNvPr id="3" name="TextBox 3"/>
          <p:cNvSpPr txBox="1"/>
          <p:nvPr/>
        </p:nvSpPr>
        <p:spPr>
          <a:xfrm>
            <a:off x="1028700" y="1619250"/>
            <a:ext cx="15573421" cy="7354570"/>
          </a:xfrm>
          <a:prstGeom prst="rect">
            <a:avLst/>
          </a:prstGeom>
        </p:spPr>
        <p:txBody>
          <a:bodyPr lIns="0" tIns="0" rIns="0" bIns="0" rtlCol="0" anchor="t">
            <a:spAutoFit/>
          </a:bodyPr>
          <a:lstStyle/>
          <a:p>
            <a:pPr algn="just">
              <a:lnSpc>
                <a:spcPts val="7279"/>
              </a:lnSpc>
            </a:pPr>
            <a:r>
              <a:rPr lang="en-US" sz="4800" dirty="0">
                <a:solidFill>
                  <a:srgbClr val="000000"/>
                </a:solidFill>
                <a:latin typeface="Open Sans Medium"/>
              </a:rPr>
              <a:t>OKUL ÖNCESİ EĞİTİM</a:t>
            </a:r>
          </a:p>
          <a:p>
            <a:pPr algn="just">
              <a:lnSpc>
                <a:spcPts val="7279"/>
              </a:lnSpc>
            </a:pPr>
            <a:r>
              <a:rPr lang="en-US" sz="4800" dirty="0" err="1">
                <a:solidFill>
                  <a:srgbClr val="000000"/>
                </a:solidFill>
                <a:latin typeface="Arimo Medium"/>
              </a:rPr>
              <a:t>İspanya’da</a:t>
            </a:r>
            <a:r>
              <a:rPr lang="en-US" sz="4800" dirty="0">
                <a:solidFill>
                  <a:srgbClr val="000000"/>
                </a:solidFill>
                <a:latin typeface="Arimo Medium"/>
              </a:rPr>
              <a:t> </a:t>
            </a:r>
            <a:r>
              <a:rPr lang="en-US" sz="4800" dirty="0" err="1">
                <a:solidFill>
                  <a:srgbClr val="000000"/>
                </a:solidFill>
                <a:latin typeface="Arimo Medium"/>
              </a:rPr>
              <a:t>okul</a:t>
            </a:r>
            <a:r>
              <a:rPr lang="en-US" sz="4800" dirty="0">
                <a:solidFill>
                  <a:srgbClr val="000000"/>
                </a:solidFill>
                <a:latin typeface="Arimo Medium"/>
              </a:rPr>
              <a:t> </a:t>
            </a:r>
            <a:r>
              <a:rPr lang="en-US" sz="4800" dirty="0" err="1">
                <a:solidFill>
                  <a:srgbClr val="000000"/>
                </a:solidFill>
                <a:latin typeface="Arimo Medium"/>
              </a:rPr>
              <a:t>öncesi</a:t>
            </a:r>
            <a:r>
              <a:rPr lang="en-US" sz="4800" dirty="0">
                <a:solidFill>
                  <a:srgbClr val="000000"/>
                </a:solidFill>
                <a:latin typeface="Arimo Medium"/>
              </a:rPr>
              <a:t> </a:t>
            </a:r>
            <a:r>
              <a:rPr lang="en-US" sz="4800" dirty="0" err="1">
                <a:solidFill>
                  <a:srgbClr val="000000"/>
                </a:solidFill>
                <a:latin typeface="Arimo Medium"/>
              </a:rPr>
              <a:t>eğitim</a:t>
            </a:r>
            <a:r>
              <a:rPr lang="en-US" sz="4800" dirty="0">
                <a:solidFill>
                  <a:srgbClr val="000000"/>
                </a:solidFill>
                <a:latin typeface="Arimo Medium"/>
              </a:rPr>
              <a:t> 0–6 </a:t>
            </a:r>
            <a:r>
              <a:rPr lang="en-US" sz="4800" dirty="0" err="1">
                <a:solidFill>
                  <a:srgbClr val="000000"/>
                </a:solidFill>
                <a:latin typeface="Arimo Medium"/>
              </a:rPr>
              <a:t>yaş</a:t>
            </a:r>
            <a:r>
              <a:rPr lang="en-US" sz="4800" dirty="0">
                <a:solidFill>
                  <a:srgbClr val="000000"/>
                </a:solidFill>
                <a:latin typeface="Arimo Medium"/>
              </a:rPr>
              <a:t> </a:t>
            </a:r>
            <a:r>
              <a:rPr lang="en-US" sz="4800" dirty="0" err="1">
                <a:solidFill>
                  <a:srgbClr val="000000"/>
                </a:solidFill>
                <a:latin typeface="Arimo Medium"/>
              </a:rPr>
              <a:t>arası</a:t>
            </a:r>
            <a:r>
              <a:rPr lang="en-US" sz="4800" dirty="0">
                <a:solidFill>
                  <a:srgbClr val="000000"/>
                </a:solidFill>
                <a:latin typeface="Arimo Medium"/>
              </a:rPr>
              <a:t> </a:t>
            </a:r>
            <a:r>
              <a:rPr lang="en-US" sz="4800" dirty="0" err="1">
                <a:solidFill>
                  <a:srgbClr val="000000"/>
                </a:solidFill>
                <a:latin typeface="Arimo Medium"/>
              </a:rPr>
              <a:t>çocukları</a:t>
            </a:r>
            <a:r>
              <a:rPr lang="en-US" sz="4800" dirty="0">
                <a:solidFill>
                  <a:srgbClr val="000000"/>
                </a:solidFill>
                <a:latin typeface="Arimo Medium"/>
              </a:rPr>
              <a:t> </a:t>
            </a:r>
            <a:r>
              <a:rPr lang="en-US" sz="4800" dirty="0" err="1">
                <a:solidFill>
                  <a:srgbClr val="000000"/>
                </a:solidFill>
                <a:latin typeface="Arimo Medium"/>
              </a:rPr>
              <a:t>kapsar</a:t>
            </a:r>
            <a:r>
              <a:rPr lang="en-US" sz="4800" dirty="0">
                <a:solidFill>
                  <a:srgbClr val="000000"/>
                </a:solidFill>
                <a:latin typeface="Arimo Medium"/>
              </a:rPr>
              <a:t>. Bu </a:t>
            </a:r>
            <a:r>
              <a:rPr lang="en-US" sz="4800" dirty="0" err="1">
                <a:solidFill>
                  <a:srgbClr val="000000"/>
                </a:solidFill>
                <a:latin typeface="Arimo Medium"/>
              </a:rPr>
              <a:t>eğitim</a:t>
            </a:r>
            <a:r>
              <a:rPr lang="en-US" sz="4800" dirty="0">
                <a:solidFill>
                  <a:srgbClr val="000000"/>
                </a:solidFill>
                <a:latin typeface="Arimo Medium"/>
              </a:rPr>
              <a:t>, her </a:t>
            </a:r>
            <a:r>
              <a:rPr lang="en-US" sz="4800" dirty="0" err="1">
                <a:solidFill>
                  <a:srgbClr val="000000"/>
                </a:solidFill>
                <a:latin typeface="Arimo Medium"/>
              </a:rPr>
              <a:t>biri</a:t>
            </a:r>
            <a:r>
              <a:rPr lang="en-US" sz="4800" dirty="0">
                <a:solidFill>
                  <a:srgbClr val="000000"/>
                </a:solidFill>
                <a:latin typeface="Arimo Medium"/>
              </a:rPr>
              <a:t> 3 </a:t>
            </a:r>
            <a:r>
              <a:rPr lang="en-US" sz="4800" dirty="0" err="1">
                <a:solidFill>
                  <a:srgbClr val="000000"/>
                </a:solidFill>
                <a:latin typeface="Arimo Medium"/>
              </a:rPr>
              <a:t>yıllık</a:t>
            </a:r>
            <a:r>
              <a:rPr lang="en-US" sz="4800" dirty="0">
                <a:solidFill>
                  <a:srgbClr val="000000"/>
                </a:solidFill>
                <a:latin typeface="Arimo Medium"/>
              </a:rPr>
              <a:t> 2</a:t>
            </a:r>
          </a:p>
          <a:p>
            <a:pPr algn="just">
              <a:lnSpc>
                <a:spcPts val="7279"/>
              </a:lnSpc>
            </a:pPr>
            <a:r>
              <a:rPr lang="en-US" sz="4800" dirty="0" err="1">
                <a:solidFill>
                  <a:srgbClr val="000000"/>
                </a:solidFill>
                <a:latin typeface="Arimo Medium"/>
              </a:rPr>
              <a:t>devre</a:t>
            </a:r>
            <a:r>
              <a:rPr lang="en-US" sz="4800" dirty="0">
                <a:solidFill>
                  <a:srgbClr val="000000"/>
                </a:solidFill>
                <a:latin typeface="Arimo Medium"/>
              </a:rPr>
              <a:t> </a:t>
            </a:r>
            <a:r>
              <a:rPr lang="en-US" sz="4800" dirty="0" err="1">
                <a:solidFill>
                  <a:srgbClr val="000000"/>
                </a:solidFill>
                <a:latin typeface="Arimo Medium"/>
              </a:rPr>
              <a:t>şeklinde</a:t>
            </a:r>
            <a:r>
              <a:rPr lang="en-US" sz="4800" dirty="0">
                <a:solidFill>
                  <a:srgbClr val="000000"/>
                </a:solidFill>
                <a:latin typeface="Arimo Medium"/>
              </a:rPr>
              <a:t> </a:t>
            </a:r>
            <a:r>
              <a:rPr lang="en-US" sz="4800" dirty="0" err="1">
                <a:solidFill>
                  <a:srgbClr val="000000"/>
                </a:solidFill>
                <a:latin typeface="Arimo Medium"/>
              </a:rPr>
              <a:t>yapılandırılmıştır</a:t>
            </a:r>
            <a:r>
              <a:rPr lang="en-US" sz="4800" dirty="0">
                <a:solidFill>
                  <a:srgbClr val="000000"/>
                </a:solidFill>
                <a:latin typeface="Arimo Medium"/>
              </a:rPr>
              <a:t>.</a:t>
            </a:r>
          </a:p>
          <a:p>
            <a:pPr algn="just">
              <a:lnSpc>
                <a:spcPts val="7279"/>
              </a:lnSpc>
            </a:pPr>
            <a:r>
              <a:rPr lang="en-US" sz="4800" dirty="0" err="1">
                <a:solidFill>
                  <a:srgbClr val="000000"/>
                </a:solidFill>
                <a:latin typeface="Arimo Medium"/>
              </a:rPr>
              <a:t>Okulöncesi</a:t>
            </a:r>
            <a:r>
              <a:rPr lang="en-US" sz="4800" dirty="0">
                <a:solidFill>
                  <a:srgbClr val="000000"/>
                </a:solidFill>
                <a:latin typeface="Arimo Medium"/>
              </a:rPr>
              <a:t> </a:t>
            </a:r>
            <a:r>
              <a:rPr lang="en-US" sz="4800" dirty="0" err="1">
                <a:solidFill>
                  <a:srgbClr val="000000"/>
                </a:solidFill>
                <a:latin typeface="Arimo Medium"/>
              </a:rPr>
              <a:t>eğitim</a:t>
            </a:r>
            <a:r>
              <a:rPr lang="en-US" sz="4800" dirty="0">
                <a:solidFill>
                  <a:srgbClr val="000000"/>
                </a:solidFill>
                <a:latin typeface="Arimo Medium"/>
              </a:rPr>
              <a:t> </a:t>
            </a:r>
            <a:r>
              <a:rPr lang="en-US" sz="4800" dirty="0" err="1">
                <a:solidFill>
                  <a:srgbClr val="000000"/>
                </a:solidFill>
                <a:latin typeface="Arimo Medium"/>
              </a:rPr>
              <a:t>kurumlarında</a:t>
            </a:r>
            <a:r>
              <a:rPr lang="en-US" sz="4800" dirty="0">
                <a:solidFill>
                  <a:srgbClr val="000000"/>
                </a:solidFill>
                <a:latin typeface="Arimo Medium"/>
              </a:rPr>
              <a:t> karma </a:t>
            </a:r>
            <a:r>
              <a:rPr lang="en-US" sz="4800" dirty="0" err="1">
                <a:solidFill>
                  <a:srgbClr val="000000"/>
                </a:solidFill>
                <a:latin typeface="Arimo Medium"/>
              </a:rPr>
              <a:t>eğitim</a:t>
            </a:r>
            <a:r>
              <a:rPr lang="en-US" sz="4800" dirty="0">
                <a:solidFill>
                  <a:srgbClr val="000000"/>
                </a:solidFill>
                <a:latin typeface="Arimo Medium"/>
              </a:rPr>
              <a:t> </a:t>
            </a:r>
            <a:r>
              <a:rPr lang="en-US" sz="4800" dirty="0" err="1">
                <a:solidFill>
                  <a:srgbClr val="000000"/>
                </a:solidFill>
                <a:latin typeface="Arimo Medium"/>
              </a:rPr>
              <a:t>yapılır</a:t>
            </a:r>
            <a:r>
              <a:rPr lang="en-US" sz="4800" dirty="0">
                <a:solidFill>
                  <a:srgbClr val="000000"/>
                </a:solidFill>
                <a:latin typeface="Arimo Medium"/>
              </a:rPr>
              <a:t>. </a:t>
            </a:r>
            <a:r>
              <a:rPr lang="en-US" sz="4800" dirty="0" err="1">
                <a:solidFill>
                  <a:srgbClr val="000000"/>
                </a:solidFill>
                <a:latin typeface="Arimo Medium"/>
              </a:rPr>
              <a:t>Ancak</a:t>
            </a:r>
            <a:r>
              <a:rPr lang="en-US" sz="4800" dirty="0">
                <a:solidFill>
                  <a:srgbClr val="000000"/>
                </a:solidFill>
                <a:latin typeface="Arimo Medium"/>
              </a:rPr>
              <a:t> </a:t>
            </a:r>
            <a:r>
              <a:rPr lang="en-US" sz="4800" dirty="0" err="1">
                <a:solidFill>
                  <a:srgbClr val="000000"/>
                </a:solidFill>
                <a:latin typeface="Arimo Medium"/>
              </a:rPr>
              <a:t>bazı</a:t>
            </a:r>
            <a:r>
              <a:rPr lang="en-US" sz="4800" dirty="0">
                <a:solidFill>
                  <a:srgbClr val="000000"/>
                </a:solidFill>
                <a:latin typeface="Arimo Medium"/>
              </a:rPr>
              <a:t> </a:t>
            </a:r>
            <a:r>
              <a:rPr lang="en-US" sz="4800" dirty="0" err="1">
                <a:solidFill>
                  <a:srgbClr val="000000"/>
                </a:solidFill>
                <a:latin typeface="Arimo Medium"/>
              </a:rPr>
              <a:t>özel</a:t>
            </a:r>
            <a:r>
              <a:rPr lang="en-US" sz="4800" dirty="0">
                <a:solidFill>
                  <a:srgbClr val="000000"/>
                </a:solidFill>
                <a:latin typeface="Arimo Medium"/>
              </a:rPr>
              <a:t> </a:t>
            </a:r>
            <a:r>
              <a:rPr lang="en-US" sz="4800" dirty="0" err="1">
                <a:solidFill>
                  <a:srgbClr val="000000"/>
                </a:solidFill>
                <a:latin typeface="Arimo Medium"/>
              </a:rPr>
              <a:t>eğitim</a:t>
            </a:r>
            <a:r>
              <a:rPr lang="en-US" sz="4800" dirty="0">
                <a:solidFill>
                  <a:srgbClr val="000000"/>
                </a:solidFill>
                <a:latin typeface="Arimo Medium"/>
              </a:rPr>
              <a:t> </a:t>
            </a:r>
            <a:r>
              <a:rPr lang="en-US" sz="4800" dirty="0" err="1">
                <a:solidFill>
                  <a:srgbClr val="000000"/>
                </a:solidFill>
                <a:latin typeface="Arimo Medium"/>
              </a:rPr>
              <a:t>kurumlarında</a:t>
            </a:r>
            <a:r>
              <a:rPr lang="en-US" sz="4800" dirty="0">
                <a:solidFill>
                  <a:srgbClr val="000000"/>
                </a:solidFill>
                <a:latin typeface="Arimo Medium"/>
              </a:rPr>
              <a:t> </a:t>
            </a:r>
            <a:r>
              <a:rPr lang="en-US" sz="4800" dirty="0" err="1">
                <a:solidFill>
                  <a:srgbClr val="000000"/>
                </a:solidFill>
                <a:latin typeface="Arimo Medium"/>
              </a:rPr>
              <a:t>tek</a:t>
            </a:r>
            <a:r>
              <a:rPr lang="en-US" sz="4800" dirty="0">
                <a:solidFill>
                  <a:srgbClr val="000000"/>
                </a:solidFill>
                <a:latin typeface="Arimo Medium"/>
              </a:rPr>
              <a:t> </a:t>
            </a:r>
            <a:r>
              <a:rPr lang="en-US" sz="4800" dirty="0" err="1">
                <a:solidFill>
                  <a:srgbClr val="000000"/>
                </a:solidFill>
                <a:latin typeface="Arimo Medium"/>
              </a:rPr>
              <a:t>cinsiyete</a:t>
            </a:r>
            <a:r>
              <a:rPr lang="en-US" sz="4800" dirty="0">
                <a:solidFill>
                  <a:srgbClr val="000000"/>
                </a:solidFill>
                <a:latin typeface="Arimo Medium"/>
              </a:rPr>
              <a:t> </a:t>
            </a:r>
            <a:r>
              <a:rPr lang="en-US" sz="4800" dirty="0" err="1">
                <a:solidFill>
                  <a:srgbClr val="000000"/>
                </a:solidFill>
                <a:latin typeface="Arimo Medium"/>
              </a:rPr>
              <a:t>göre</a:t>
            </a:r>
            <a:r>
              <a:rPr lang="en-US" sz="4800" dirty="0">
                <a:solidFill>
                  <a:srgbClr val="000000"/>
                </a:solidFill>
                <a:latin typeface="Arimo Medium"/>
              </a:rPr>
              <a:t> de </a:t>
            </a:r>
            <a:r>
              <a:rPr lang="en-US" sz="4800" dirty="0" err="1">
                <a:solidFill>
                  <a:srgbClr val="000000"/>
                </a:solidFill>
                <a:latin typeface="Arimo Medium"/>
              </a:rPr>
              <a:t>eğitim</a:t>
            </a:r>
            <a:r>
              <a:rPr lang="en-US" sz="4800" dirty="0">
                <a:solidFill>
                  <a:srgbClr val="000000"/>
                </a:solidFill>
                <a:latin typeface="Arimo Medium"/>
              </a:rPr>
              <a:t> </a:t>
            </a:r>
            <a:r>
              <a:rPr lang="en-US" sz="4800" dirty="0" err="1">
                <a:solidFill>
                  <a:srgbClr val="000000"/>
                </a:solidFill>
                <a:latin typeface="Arimo Medium"/>
              </a:rPr>
              <a:t>verilebilmektedir</a:t>
            </a:r>
            <a:r>
              <a:rPr lang="en-US" sz="4800" dirty="0">
                <a:solidFill>
                  <a:srgbClr val="000000"/>
                </a:solidFill>
                <a:latin typeface="Arimo Medium"/>
              </a:rPr>
              <a:t>.</a:t>
            </a:r>
          </a:p>
          <a:p>
            <a:pPr algn="just">
              <a:lnSpc>
                <a:spcPts val="7280"/>
              </a:lnSpc>
            </a:pPr>
            <a:endParaRPr lang="en-US" sz="4800" dirty="0">
              <a:solidFill>
                <a:srgbClr val="000000"/>
              </a:solidFill>
              <a:latin typeface="Arimo Medium"/>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2215</Words>
  <Application>Microsoft Office PowerPoint</Application>
  <PresentationFormat>Özel</PresentationFormat>
  <Paragraphs>129</Paragraphs>
  <Slides>38</Slides>
  <Notes>0</Notes>
  <HiddenSlides>0</HiddenSlides>
  <MMClips>0</MMClips>
  <ScaleCrop>false</ScaleCrop>
  <HeadingPairs>
    <vt:vector size="6" baseType="variant">
      <vt:variant>
        <vt:lpstr>Kullanılan Yazı Tipleri</vt:lpstr>
      </vt:variant>
      <vt:variant>
        <vt:i4>17</vt:i4>
      </vt:variant>
      <vt:variant>
        <vt:lpstr>Tema</vt:lpstr>
      </vt:variant>
      <vt:variant>
        <vt:i4>1</vt:i4>
      </vt:variant>
      <vt:variant>
        <vt:lpstr>Slayt Başlıkları</vt:lpstr>
      </vt:variant>
      <vt:variant>
        <vt:i4>38</vt:i4>
      </vt:variant>
    </vt:vector>
  </HeadingPairs>
  <TitlesOfParts>
    <vt:vector size="56" baseType="lpstr">
      <vt:lpstr>Calibri</vt:lpstr>
      <vt:lpstr>Arimo Bold</vt:lpstr>
      <vt:lpstr>Arial</vt:lpstr>
      <vt:lpstr>Arimo Medium</vt:lpstr>
      <vt:lpstr>Arimo Light</vt:lpstr>
      <vt:lpstr>DejaVu Serif</vt:lpstr>
      <vt:lpstr>Open Sans Medium</vt:lpstr>
      <vt:lpstr>Open Sans Bold</vt:lpstr>
      <vt:lpstr>Open Sans Extra Bold</vt:lpstr>
      <vt:lpstr>Open Sans Light</vt:lpstr>
      <vt:lpstr>DejaVu Serif Light</vt:lpstr>
      <vt:lpstr>Arimo</vt:lpstr>
      <vt:lpstr>Open Sans</vt:lpstr>
      <vt:lpstr>Open Sans Extra Bold Medium</vt:lpstr>
      <vt:lpstr>Caladea</vt:lpstr>
      <vt:lpstr>DejaVu Serif Bold</vt:lpstr>
      <vt:lpstr>Abril Fatface</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MADRID</dc:title>
  <cp:lastModifiedBy>Ayşegül Aykanat</cp:lastModifiedBy>
  <cp:revision>3</cp:revision>
  <dcterms:created xsi:type="dcterms:W3CDTF">2006-08-16T00:00:00Z</dcterms:created>
  <dcterms:modified xsi:type="dcterms:W3CDTF">2021-07-09T22:11:47Z</dcterms:modified>
  <dc:identifier>DAEjnxK3Avo</dc:identifier>
</cp:coreProperties>
</file>